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0" r:id="rId2"/>
    <p:sldId id="291" r:id="rId3"/>
    <p:sldId id="258" r:id="rId4"/>
    <p:sldId id="294" r:id="rId5"/>
    <p:sldId id="259" r:id="rId6"/>
    <p:sldId id="264" r:id="rId7"/>
    <p:sldId id="263" r:id="rId8"/>
    <p:sldId id="265" r:id="rId9"/>
    <p:sldId id="312" r:id="rId10"/>
    <p:sldId id="313" r:id="rId11"/>
    <p:sldId id="314" r:id="rId12"/>
    <p:sldId id="315" r:id="rId13"/>
    <p:sldId id="296" r:id="rId14"/>
    <p:sldId id="267" r:id="rId15"/>
    <p:sldId id="295" r:id="rId16"/>
    <p:sldId id="300" r:id="rId17"/>
    <p:sldId id="297" r:id="rId18"/>
    <p:sldId id="268" r:id="rId19"/>
    <p:sldId id="298" r:id="rId20"/>
    <p:sldId id="292" r:id="rId21"/>
    <p:sldId id="299" r:id="rId22"/>
    <p:sldId id="301" r:id="rId23"/>
    <p:sldId id="273" r:id="rId24"/>
    <p:sldId id="302" r:id="rId25"/>
    <p:sldId id="304" r:id="rId26"/>
    <p:sldId id="305" r:id="rId27"/>
    <p:sldId id="282" r:id="rId28"/>
    <p:sldId id="310" r:id="rId29"/>
    <p:sldId id="311" r:id="rId30"/>
    <p:sldId id="306" r:id="rId31"/>
    <p:sldId id="303" r:id="rId32"/>
    <p:sldId id="308" r:id="rId33"/>
    <p:sldId id="309" r:id="rId34"/>
    <p:sldId id="307" r:id="rId35"/>
    <p:sldId id="28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s-ES_tradnl" smtClean="0"/>
              <a:t>Clic para editar título</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pPr/>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51A0C47-018D-4460-B945-BFF7981B6CA6}" type="datetimeFigureOut">
              <a:rPr lang="en-US" smtClean="0"/>
              <a:pPr/>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51A0C47-018D-4460-B945-BFF7981B6CA6}" type="datetimeFigureOut">
              <a:rPr lang="en-US" smtClean="0"/>
              <a:pPr/>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uión gráfico">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51A0C47-018D-4460-B945-BFF7981B6CA6}" type="datetimeFigureOut">
              <a:rPr lang="en-US" smtClean="0"/>
              <a:pPr/>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‹Nº›</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pPr/>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s-ES_tradnl" smtClean="0"/>
              <a:t>Clic para editar título</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pPr/>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pPr/>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s-ES_tradnl" smtClean="0"/>
              <a:t>Clic para editar título</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pPr/>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‹Nº›</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s-ES_tradnl"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51A0C47-018D-4460-B945-BFF7981B6CA6}" type="datetimeFigureOut">
              <a:rPr lang="en-US" smtClean="0"/>
              <a:pPr/>
              <a:t>4/25/2015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s-ES_tradnl" smtClean="0"/>
              <a:t>Clic para editar título</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pPr/>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pPr/>
              <a:t>4/25/2015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pPr/>
              <a:t>‹Nº›</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651A0C47-018D-4460-B945-BFF7981B6CA6}" type="datetimeFigureOut">
              <a:rPr lang="en-US" smtClean="0"/>
              <a:pPr/>
              <a:t>4/25/2015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pPr/>
              <a:t>4/25/2015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s-ES_tradnl" smtClean="0"/>
              <a:t>Clic para editar título</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51A0C47-018D-4460-B945-BFF7981B6CA6}" type="datetimeFigureOut">
              <a:rPr lang="en-US" smtClean="0"/>
              <a:pPr/>
              <a:t>4/25/2015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s-ES_tradnl" smtClean="0"/>
              <a:t>Clic para editar título</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pPr/>
              <a:t>4/25/2015</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magrama.gob.es/ministerio/pags/biblioteca/revistas/pdf_MG/MG_2000_127_46_47.pdf" TargetMode="External"/><Relationship Id="rId2" Type="http://schemas.openxmlformats.org/officeDocument/2006/relationships/hyperlink" Target="http://www.aragob.es/edycul/patrimo/etno/palomares/paloma03.htm" TargetMode="External"/><Relationship Id="rId1" Type="http://schemas.openxmlformats.org/officeDocument/2006/relationships/slideLayout" Target="../slideLayouts/slideLayout2.xml"/><Relationship Id="rId4" Type="http://schemas.openxmlformats.org/officeDocument/2006/relationships/hyperlink" Target="https://www.youtube.com/watch?v=R8w4mO7c0x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uadroTexto 1"/>
          <p:cNvSpPr txBox="1">
            <a:spLocks noChangeArrowheads="1"/>
          </p:cNvSpPr>
          <p:nvPr/>
        </p:nvSpPr>
        <p:spPr bwMode="auto">
          <a:xfrm>
            <a:off x="738412" y="1165773"/>
            <a:ext cx="7965001"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es-ES" sz="2000" dirty="0">
                <a:solidFill>
                  <a:schemeClr val="bg1">
                    <a:lumMod val="50000"/>
                    <a:lumOff val="50000"/>
                  </a:schemeClr>
                </a:solidFill>
              </a:rPr>
              <a:t>JOSÉ LUIS </a:t>
            </a:r>
            <a:r>
              <a:rPr lang="es-ES" sz="2000" dirty="0" smtClean="0">
                <a:solidFill>
                  <a:schemeClr val="bg1">
                    <a:lumMod val="50000"/>
                    <a:lumOff val="50000"/>
                  </a:schemeClr>
                </a:solidFill>
              </a:rPr>
              <a:t>VIÑAS</a:t>
            </a:r>
          </a:p>
          <a:p>
            <a:pPr algn="r" eaLnBrk="1" hangingPunct="1"/>
            <a:r>
              <a:rPr lang="es-ES" sz="3200" dirty="0" smtClean="0"/>
              <a:t>ESPECTROS DEL PALOMAR</a:t>
            </a:r>
          </a:p>
          <a:p>
            <a:pPr algn="r" eaLnBrk="1" hangingPunct="1"/>
            <a:endParaRPr lang="es-ES" sz="1200" dirty="0" smtClean="0">
              <a:solidFill>
                <a:schemeClr val="tx1">
                  <a:lumMod val="65000"/>
                </a:schemeClr>
              </a:solidFill>
            </a:endParaRPr>
          </a:p>
          <a:p>
            <a:pPr algn="r" eaLnBrk="1" hangingPunct="1"/>
            <a:endParaRPr lang="es-ES" sz="1200" dirty="0" smtClean="0">
              <a:solidFill>
                <a:schemeClr val="tx1">
                  <a:lumMod val="65000"/>
                </a:schemeClr>
              </a:solidFill>
            </a:endParaRPr>
          </a:p>
          <a:p>
            <a:pPr eaLnBrk="1" hangingPunct="1"/>
            <a:endParaRPr lang="es-ES" sz="1200" dirty="0">
              <a:solidFill>
                <a:schemeClr val="tx1">
                  <a:lumMod val="65000"/>
                </a:schemeClr>
              </a:solidFill>
            </a:endParaRPr>
          </a:p>
          <a:p>
            <a:pPr eaLnBrk="1" hangingPunct="1"/>
            <a:endParaRPr lang="es-ES" sz="1200" dirty="0" smtClean="0">
              <a:solidFill>
                <a:schemeClr val="tx1">
                  <a:lumMod val="65000"/>
                </a:schemeClr>
              </a:solidFill>
            </a:endParaRPr>
          </a:p>
          <a:p>
            <a:pPr eaLnBrk="1" hangingPunct="1"/>
            <a:endParaRPr lang="es-ES" sz="1200" dirty="0">
              <a:solidFill>
                <a:schemeClr val="tx1">
                  <a:lumMod val="65000"/>
                </a:schemeClr>
              </a:solidFill>
            </a:endParaRPr>
          </a:p>
          <a:p>
            <a:pPr eaLnBrk="1" hangingPunct="1"/>
            <a:endParaRPr lang="es-ES" sz="1200" dirty="0" smtClean="0">
              <a:solidFill>
                <a:schemeClr val="tx1">
                  <a:lumMod val="65000"/>
                </a:schemeClr>
              </a:solidFill>
            </a:endParaRPr>
          </a:p>
          <a:p>
            <a:pPr eaLnBrk="1" hangingPunct="1"/>
            <a:endParaRPr lang="es-ES" sz="1200" dirty="0">
              <a:solidFill>
                <a:schemeClr val="tx1">
                  <a:lumMod val="65000"/>
                </a:schemeClr>
              </a:solidFill>
            </a:endParaRPr>
          </a:p>
          <a:p>
            <a:pPr eaLnBrk="1" hangingPunct="1"/>
            <a:r>
              <a:rPr lang="es-ES" sz="1200" dirty="0" smtClean="0">
                <a:solidFill>
                  <a:schemeClr val="tx1">
                    <a:lumMod val="65000"/>
                  </a:schemeClr>
                </a:solidFill>
              </a:rPr>
              <a:t>Trabajo para el curso on-line: </a:t>
            </a:r>
            <a:r>
              <a:rPr lang="es-ES" sz="1200" dirty="0" smtClean="0"/>
              <a:t>Tierra de Campos: Espacio natural y cultural.</a:t>
            </a:r>
          </a:p>
          <a:p>
            <a:pPr eaLnBrk="1" hangingPunct="1"/>
            <a:endParaRPr lang="es-ES" sz="1200" dirty="0" smtClean="0">
              <a:solidFill>
                <a:schemeClr val="tx1">
                  <a:lumMod val="65000"/>
                </a:schemeClr>
              </a:solidFill>
            </a:endParaRPr>
          </a:p>
          <a:p>
            <a:pPr eaLnBrk="1" hangingPunct="1"/>
            <a:r>
              <a:rPr lang="es-ES" sz="1200" dirty="0" smtClean="0">
                <a:solidFill>
                  <a:schemeClr val="tx1">
                    <a:lumMod val="65000"/>
                  </a:schemeClr>
                </a:solidFill>
              </a:rPr>
              <a:t>Materia: </a:t>
            </a:r>
            <a:r>
              <a:rPr lang="es-ES" sz="1200" dirty="0" smtClean="0"/>
              <a:t>Educación plástica y Visual </a:t>
            </a:r>
          </a:p>
          <a:p>
            <a:pPr eaLnBrk="1" hangingPunct="1"/>
            <a:endParaRPr lang="es-ES" sz="1200" dirty="0">
              <a:solidFill>
                <a:schemeClr val="tx1">
                  <a:lumMod val="65000"/>
                </a:schemeClr>
              </a:solidFill>
            </a:endParaRPr>
          </a:p>
          <a:p>
            <a:pPr eaLnBrk="1" hangingPunct="1"/>
            <a:endParaRPr lang="es-ES" sz="1200" dirty="0">
              <a:solidFill>
                <a:schemeClr val="tx1">
                  <a:lumMod val="65000"/>
                </a:schemeClr>
              </a:solidFill>
            </a:endParaRPr>
          </a:p>
        </p:txBody>
      </p:sp>
    </p:spTree>
    <p:extLst>
      <p:ext uri="{BB962C8B-B14F-4D97-AF65-F5344CB8AC3E}">
        <p14:creationId xmlns:p14="http://schemas.microsoft.com/office/powerpoint/2010/main" xmlns="" val="9075823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6524862"/>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CASO PARTICULAR DE ESTUDIO</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PALOMARES EN SANTOYO (2) </a:t>
            </a:r>
          </a:p>
          <a:p>
            <a:pPr algn="r"/>
            <a:endParaRPr lang="es-ES" sz="3200" dirty="0" smtClean="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endParaRPr lang="es-ES" sz="1400" dirty="0">
              <a:latin typeface="Arial"/>
              <a:cs typeface="Arial"/>
            </a:endParaRPr>
          </a:p>
          <a:p>
            <a:pPr algn="r"/>
            <a:r>
              <a:rPr lang="es-ES" sz="1400" dirty="0" smtClean="0">
                <a:latin typeface="Arial"/>
                <a:cs typeface="Arial"/>
              </a:rPr>
              <a:t>LUGAR DE DESARROLLO: </a:t>
            </a:r>
          </a:p>
          <a:p>
            <a:pPr algn="r"/>
            <a:endParaRPr lang="es-ES" sz="1200" dirty="0" smtClean="0">
              <a:latin typeface="Arial"/>
              <a:cs typeface="Arial"/>
            </a:endParaRPr>
          </a:p>
          <a:p>
            <a:pPr algn="r"/>
            <a:r>
              <a:rPr lang="es-ES" sz="1200" dirty="0" smtClean="0">
                <a:solidFill>
                  <a:srgbClr val="A6A6A6"/>
                </a:solidFill>
                <a:latin typeface="Arial"/>
                <a:cs typeface="Arial"/>
              </a:rPr>
              <a:t>La mayoría de los palomares se encuentran al Norte del núcleo edificado.</a:t>
            </a:r>
          </a:p>
          <a:p>
            <a:pPr algn="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pic>
        <p:nvPicPr>
          <p:cNvPr id="3" name="Imagen 2" descr="DSCF196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59525" y="1686909"/>
            <a:ext cx="4844217" cy="3633163"/>
          </a:xfrm>
          <a:prstGeom prst="rect">
            <a:avLst/>
          </a:prstGeom>
        </p:spPr>
      </p:pic>
      <p:sp>
        <p:nvSpPr>
          <p:cNvPr id="4" name="Elipse 3"/>
          <p:cNvSpPr/>
          <p:nvPr/>
        </p:nvSpPr>
        <p:spPr>
          <a:xfrm>
            <a:off x="5090139" y="2510183"/>
            <a:ext cx="1620044" cy="64004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ángulo 4"/>
          <p:cNvSpPr/>
          <p:nvPr/>
        </p:nvSpPr>
        <p:spPr>
          <a:xfrm rot="5400000">
            <a:off x="1561478" y="3316192"/>
            <a:ext cx="3715583" cy="276999"/>
          </a:xfrm>
          <a:prstGeom prst="rect">
            <a:avLst/>
          </a:prstGeom>
        </p:spPr>
        <p:txBody>
          <a:bodyPr wrap="square">
            <a:spAutoFit/>
          </a:bodyPr>
          <a:lstStyle/>
          <a:p>
            <a:r>
              <a:rPr lang="pl-PL" sz="1200" dirty="0" err="1" smtClean="0">
                <a:latin typeface="Arial"/>
                <a:cs typeface="Arial"/>
              </a:rPr>
              <a:t>Fotografía</a:t>
            </a:r>
            <a:r>
              <a:rPr lang="pl-PL" sz="1200" dirty="0" smtClean="0">
                <a:latin typeface="Arial"/>
                <a:cs typeface="Arial"/>
              </a:rPr>
              <a:t> del autor</a:t>
            </a:r>
            <a:endParaRPr lang="es-ES" sz="1200" dirty="0">
              <a:latin typeface="Arial"/>
              <a:cs typeface="Arial"/>
            </a:endParaRPr>
          </a:p>
        </p:txBody>
      </p:sp>
    </p:spTree>
    <p:extLst>
      <p:ext uri="{BB962C8B-B14F-4D97-AF65-F5344CB8AC3E}">
        <p14:creationId xmlns:p14="http://schemas.microsoft.com/office/powerpoint/2010/main" xmlns="" val="2131552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5447645"/>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CASO PARTICULAR DE ESTUDIO</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PALOMARES EN SANTOYO (3) </a:t>
            </a:r>
          </a:p>
          <a:p>
            <a:pPr algn="r"/>
            <a:endParaRPr lang="es-ES" sz="3200" dirty="0" smtClean="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smtClean="0">
              <a:latin typeface="Arial"/>
              <a:cs typeface="Arial"/>
            </a:endParaRPr>
          </a:p>
          <a:p>
            <a:endParaRPr lang="es-ES" sz="3200" dirty="0" smtClean="0">
              <a:latin typeface="Arial"/>
              <a:cs typeface="Arial"/>
            </a:endParaRPr>
          </a:p>
          <a:p>
            <a:endParaRPr lang="es-ES" sz="1400" dirty="0">
              <a:latin typeface="Arial"/>
              <a:cs typeface="Arial"/>
            </a:endParaRPr>
          </a:p>
          <a:p>
            <a:pPr algn="r"/>
            <a:r>
              <a:rPr lang="es-ES" sz="1400" dirty="0" smtClean="0">
                <a:latin typeface="Arial"/>
                <a:cs typeface="Arial"/>
              </a:rPr>
              <a:t>EJEMPLOS DE PALOMARES EN DIFERENTES ESTADOS DE CONSERVACIÓN </a:t>
            </a:r>
          </a:p>
          <a:p>
            <a:pPr algn="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
        <p:nvSpPr>
          <p:cNvPr id="6" name="Rectángulo 5"/>
          <p:cNvSpPr/>
          <p:nvPr/>
        </p:nvSpPr>
        <p:spPr>
          <a:xfrm>
            <a:off x="171445" y="159360"/>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del autor</a:t>
            </a:r>
            <a:endParaRPr lang="es-ES" sz="1200" dirty="0">
              <a:latin typeface="Arial"/>
              <a:cs typeface="Arial"/>
            </a:endParaRPr>
          </a:p>
        </p:txBody>
      </p:sp>
      <p:pic>
        <p:nvPicPr>
          <p:cNvPr id="7" name="Imagen 6" descr="DSCF1954.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5940" y="2350171"/>
            <a:ext cx="3360000" cy="2520000"/>
          </a:xfrm>
          <a:prstGeom prst="rect">
            <a:avLst/>
          </a:prstGeom>
        </p:spPr>
      </p:pic>
      <p:pic>
        <p:nvPicPr>
          <p:cNvPr id="8" name="Imagen 7" descr="DSCF1956.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53742" y="1990171"/>
            <a:ext cx="3840000" cy="2880000"/>
          </a:xfrm>
          <a:prstGeom prst="rect">
            <a:avLst/>
          </a:prstGeom>
        </p:spPr>
      </p:pic>
    </p:spTree>
    <p:extLst>
      <p:ext uri="{BB962C8B-B14F-4D97-AF65-F5344CB8AC3E}">
        <p14:creationId xmlns:p14="http://schemas.microsoft.com/office/powerpoint/2010/main" xmlns="" val="1240242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5447645"/>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CASO PARTICULAR DE ESTUDIO</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PALOMARES EN SANTOYO (4) </a:t>
            </a:r>
          </a:p>
          <a:p>
            <a:pPr algn="r"/>
            <a:endParaRPr lang="es-ES" sz="3200" dirty="0" smtClean="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smtClean="0">
              <a:latin typeface="Arial"/>
              <a:cs typeface="Arial"/>
            </a:endParaRPr>
          </a:p>
          <a:p>
            <a:pPr algn="r"/>
            <a:endParaRPr lang="es-ES" sz="3200" dirty="0">
              <a:latin typeface="Arial"/>
              <a:cs typeface="Arial"/>
            </a:endParaRPr>
          </a:p>
          <a:p>
            <a:endParaRPr lang="es-ES" sz="1400" dirty="0">
              <a:latin typeface="Arial"/>
              <a:cs typeface="Arial"/>
            </a:endParaRPr>
          </a:p>
          <a:p>
            <a:pPr algn="r"/>
            <a:r>
              <a:rPr lang="es-ES" sz="1400" dirty="0" smtClean="0">
                <a:latin typeface="Arial"/>
                <a:cs typeface="Arial"/>
              </a:rPr>
              <a:t>EJEMPLOS DE PALOMARES EN DIFERENTES ESTADOS DE CONSERVACIÓN </a:t>
            </a:r>
          </a:p>
          <a:p>
            <a:pPr algn="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
        <p:nvSpPr>
          <p:cNvPr id="6" name="Rectángulo 5"/>
          <p:cNvSpPr/>
          <p:nvPr/>
        </p:nvSpPr>
        <p:spPr>
          <a:xfrm>
            <a:off x="171445" y="159360"/>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del autor</a:t>
            </a:r>
            <a:endParaRPr lang="es-ES" sz="1200" dirty="0">
              <a:latin typeface="Arial"/>
              <a:cs typeface="Arial"/>
            </a:endParaRPr>
          </a:p>
        </p:txBody>
      </p:sp>
      <p:pic>
        <p:nvPicPr>
          <p:cNvPr id="3" name="Imagen 2" descr="DSCF1952.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63742" y="1900139"/>
            <a:ext cx="3840000" cy="2880000"/>
          </a:xfrm>
          <a:prstGeom prst="rect">
            <a:avLst/>
          </a:prstGeom>
        </p:spPr>
      </p:pic>
      <p:pic>
        <p:nvPicPr>
          <p:cNvPr id="4" name="Imagen 3" descr="DSCF195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5940" y="2260139"/>
            <a:ext cx="3360000" cy="2520000"/>
          </a:xfrm>
          <a:prstGeom prst="rect">
            <a:avLst/>
          </a:prstGeom>
        </p:spPr>
      </p:pic>
    </p:spTree>
    <p:extLst>
      <p:ext uri="{BB962C8B-B14F-4D97-AF65-F5344CB8AC3E}">
        <p14:creationId xmlns:p14="http://schemas.microsoft.com/office/powerpoint/2010/main" xmlns="" val="2181728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4708981"/>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PREVIA 2</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ACOPIO DE </a:t>
            </a:r>
          </a:p>
          <a:p>
            <a:pPr algn="r"/>
            <a:r>
              <a:rPr lang="es-ES" sz="3200" dirty="0" smtClean="0">
                <a:latin typeface="Arial"/>
                <a:cs typeface="Arial"/>
              </a:rPr>
              <a:t>MATERIAL</a:t>
            </a: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Tarea para realizar en casas, en la calle,  en tiendas, etc.</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Búsqueda individual o colectiva de material </a:t>
            </a:r>
            <a:r>
              <a:rPr lang="es-ES" sz="1200" dirty="0">
                <a:solidFill>
                  <a:srgbClr val="A6A6A6"/>
                </a:solidFill>
                <a:latin typeface="Arial"/>
                <a:cs typeface="Arial"/>
              </a:rPr>
              <a:t> </a:t>
            </a:r>
            <a:r>
              <a:rPr lang="es-ES" sz="1200" dirty="0" smtClean="0">
                <a:solidFill>
                  <a:srgbClr val="A6A6A6"/>
                </a:solidFill>
                <a:latin typeface="Arial"/>
                <a:cs typeface="Arial"/>
              </a:rPr>
              <a:t>de trabajo fuera del horario escolar</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1761747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56848" y="885541"/>
            <a:ext cx="1695989" cy="2083365"/>
          </a:xfrm>
          <a:prstGeom prst="rect">
            <a:avLst/>
          </a:prstGeom>
        </p:spPr>
      </p:pic>
      <p:sp>
        <p:nvSpPr>
          <p:cNvPr id="3" name="Rectángulo 2"/>
          <p:cNvSpPr/>
          <p:nvPr/>
        </p:nvSpPr>
        <p:spPr>
          <a:xfrm rot="16200000">
            <a:off x="-1172900" y="1900401"/>
            <a:ext cx="3278662" cy="215445"/>
          </a:xfrm>
          <a:prstGeom prst="rect">
            <a:avLst/>
          </a:prstGeom>
        </p:spPr>
        <p:txBody>
          <a:bodyPr wrap="square">
            <a:spAutoFit/>
          </a:bodyPr>
          <a:lstStyle/>
          <a:p>
            <a:r>
              <a:rPr lang="es-ES_tradnl" sz="800" dirty="0"/>
              <a:t>http://</a:t>
            </a:r>
            <a:r>
              <a:rPr lang="es-ES_tradnl" sz="800" dirty="0" err="1"/>
              <a:t>pixabay.com</a:t>
            </a:r>
            <a:r>
              <a:rPr lang="es-ES_tradnl" sz="800" dirty="0"/>
              <a:t>/es/botella-plástico-botellas-lej%C3%ADa-94441/</a:t>
            </a:r>
            <a:endParaRPr lang="es-ES" sz="800" dirty="0"/>
          </a:p>
        </p:txBody>
      </p:sp>
      <p:pic>
        <p:nvPicPr>
          <p:cNvPr id="4" name="Imagen 3"/>
          <p:cNvPicPr>
            <a:picLocks noChangeAspect="1"/>
          </p:cNvPicPr>
          <p:nvPr/>
        </p:nvPicPr>
        <p:blipFill>
          <a:blip r:embed="rId3"/>
          <a:stretch>
            <a:fillRect/>
          </a:stretch>
        </p:blipFill>
        <p:spPr>
          <a:xfrm>
            <a:off x="2988346" y="568606"/>
            <a:ext cx="3390900" cy="2400300"/>
          </a:xfrm>
          <a:prstGeom prst="rect">
            <a:avLst/>
          </a:prstGeom>
        </p:spPr>
      </p:pic>
      <p:sp>
        <p:nvSpPr>
          <p:cNvPr id="5" name="Rectángulo 4"/>
          <p:cNvSpPr/>
          <p:nvPr/>
        </p:nvSpPr>
        <p:spPr>
          <a:xfrm>
            <a:off x="2870200" y="153347"/>
            <a:ext cx="4572000" cy="215444"/>
          </a:xfrm>
          <a:prstGeom prst="rect">
            <a:avLst/>
          </a:prstGeom>
        </p:spPr>
        <p:txBody>
          <a:bodyPr>
            <a:spAutoFit/>
          </a:bodyPr>
          <a:lstStyle/>
          <a:p>
            <a:r>
              <a:rPr lang="hu-HU" sz="800" dirty="0"/>
              <a:t>http://commons.wikimedia.org/wiki/File:Disposable_plastic_bottle-Corning-02.jpg</a:t>
            </a:r>
            <a:endParaRPr lang="es-ES" sz="800" dirty="0"/>
          </a:p>
        </p:txBody>
      </p:sp>
      <p:pic>
        <p:nvPicPr>
          <p:cNvPr id="6" name="Imagen 5"/>
          <p:cNvPicPr>
            <a:picLocks noChangeAspect="1"/>
          </p:cNvPicPr>
          <p:nvPr/>
        </p:nvPicPr>
        <p:blipFill>
          <a:blip r:embed="rId4"/>
          <a:stretch>
            <a:fillRect/>
          </a:stretch>
        </p:blipFill>
        <p:spPr>
          <a:xfrm>
            <a:off x="6701173" y="1657664"/>
            <a:ext cx="1482054" cy="2964108"/>
          </a:xfrm>
          <a:prstGeom prst="rect">
            <a:avLst/>
          </a:prstGeom>
        </p:spPr>
      </p:pic>
      <p:sp>
        <p:nvSpPr>
          <p:cNvPr id="7" name="Rectángulo 6"/>
          <p:cNvSpPr/>
          <p:nvPr/>
        </p:nvSpPr>
        <p:spPr>
          <a:xfrm rot="5400000">
            <a:off x="6847165" y="2581743"/>
            <a:ext cx="3185883" cy="215444"/>
          </a:xfrm>
          <a:prstGeom prst="rect">
            <a:avLst/>
          </a:prstGeom>
        </p:spPr>
        <p:txBody>
          <a:bodyPr wrap="square">
            <a:spAutoFit/>
          </a:bodyPr>
          <a:lstStyle/>
          <a:p>
            <a:r>
              <a:rPr lang="es-ES_tradnl" sz="800" dirty="0"/>
              <a:t>http://</a:t>
            </a:r>
            <a:r>
              <a:rPr lang="es-ES_tradnl" sz="800" dirty="0" err="1"/>
              <a:t>pixabay.com</a:t>
            </a:r>
            <a:r>
              <a:rPr lang="es-ES_tradnl" sz="800" dirty="0"/>
              <a:t>/es/botella-de-plástico-squirt-embalaje-146221/</a:t>
            </a:r>
            <a:endParaRPr lang="es-ES" sz="800" dirty="0"/>
          </a:p>
        </p:txBody>
      </p:sp>
      <p:pic>
        <p:nvPicPr>
          <p:cNvPr id="8" name="Imagen 7"/>
          <p:cNvPicPr>
            <a:picLocks noChangeAspect="1"/>
          </p:cNvPicPr>
          <p:nvPr/>
        </p:nvPicPr>
        <p:blipFill>
          <a:blip r:embed="rId5"/>
          <a:stretch>
            <a:fillRect/>
          </a:stretch>
        </p:blipFill>
        <p:spPr>
          <a:xfrm>
            <a:off x="856848" y="3647455"/>
            <a:ext cx="2742277" cy="2148477"/>
          </a:xfrm>
          <a:prstGeom prst="rect">
            <a:avLst/>
          </a:prstGeom>
        </p:spPr>
      </p:pic>
      <p:sp>
        <p:nvSpPr>
          <p:cNvPr id="9" name="Rectángulo 8"/>
          <p:cNvSpPr/>
          <p:nvPr/>
        </p:nvSpPr>
        <p:spPr>
          <a:xfrm>
            <a:off x="856848" y="5951601"/>
            <a:ext cx="1984237" cy="215444"/>
          </a:xfrm>
          <a:prstGeom prst="rect">
            <a:avLst/>
          </a:prstGeom>
        </p:spPr>
        <p:txBody>
          <a:bodyPr wrap="none">
            <a:spAutoFit/>
          </a:bodyPr>
          <a:lstStyle/>
          <a:p>
            <a:r>
              <a:rPr lang="pl-PL" sz="800" dirty="0"/>
              <a:t>http://</a:t>
            </a:r>
            <a:r>
              <a:rPr lang="pl-PL" sz="800" dirty="0" err="1"/>
              <a:t>pt.wikipedia.org</a:t>
            </a:r>
            <a:r>
              <a:rPr lang="pl-PL" sz="800" dirty="0"/>
              <a:t>/</a:t>
            </a:r>
            <a:r>
              <a:rPr lang="pl-PL" sz="800" dirty="0" err="1"/>
              <a:t>wiki</a:t>
            </a:r>
            <a:r>
              <a:rPr lang="pl-PL" sz="800" dirty="0"/>
              <a:t>/</a:t>
            </a:r>
            <a:r>
              <a:rPr lang="pl-PL" sz="800" dirty="0" err="1"/>
              <a:t>Bisfenol_A</a:t>
            </a:r>
            <a:endParaRPr lang="es-ES" sz="800" dirty="0"/>
          </a:p>
        </p:txBody>
      </p:sp>
      <p:sp>
        <p:nvSpPr>
          <p:cNvPr id="10" name="Rectángulo 9"/>
          <p:cNvSpPr/>
          <p:nvPr/>
        </p:nvSpPr>
        <p:spPr>
          <a:xfrm>
            <a:off x="4415173" y="5089827"/>
            <a:ext cx="4572000" cy="1077218"/>
          </a:xfrm>
          <a:prstGeom prst="rect">
            <a:avLst/>
          </a:prstGeom>
        </p:spPr>
        <p:txBody>
          <a:bodyPr>
            <a:spAutoFit/>
          </a:bodyPr>
          <a:lstStyle/>
          <a:p>
            <a:r>
              <a:rPr lang="es-ES" sz="1400" dirty="0" smtClean="0">
                <a:latin typeface="Arial"/>
                <a:cs typeface="Arial"/>
              </a:rPr>
              <a:t>RECIPIENTES DE PLÁSTICO: </a:t>
            </a:r>
            <a:endParaRPr lang="es-ES" sz="1400" dirty="0">
              <a:latin typeface="Arial"/>
              <a:cs typeface="Arial"/>
            </a:endParaRPr>
          </a:p>
          <a:p>
            <a:endParaRPr lang="es-ES" sz="1400" dirty="0">
              <a:latin typeface="Arial"/>
              <a:cs typeface="Arial"/>
            </a:endParaRPr>
          </a:p>
          <a:p>
            <a:pPr algn="just"/>
            <a:r>
              <a:rPr lang="es-ES" sz="1200" dirty="0" smtClean="0">
                <a:solidFill>
                  <a:srgbClr val="A6A6A6"/>
                </a:solidFill>
                <a:latin typeface="Arial"/>
                <a:cs typeface="Arial"/>
              </a:rPr>
              <a:t>Botellas de agua, vasos, garrafas, etc. Preferiblemente serán transparentes, translúcidos o de colores planos para guardar el efecto de estructura desvaída.</a:t>
            </a:r>
            <a:endParaRPr lang="es-ES" sz="1200" dirty="0">
              <a:solidFill>
                <a:srgbClr val="A6A6A6"/>
              </a:solidFill>
              <a:latin typeface="Arial"/>
              <a:cs typeface="Arial"/>
            </a:endParaRPr>
          </a:p>
        </p:txBody>
      </p:sp>
    </p:spTree>
    <p:extLst>
      <p:ext uri="{BB962C8B-B14F-4D97-AF65-F5344CB8AC3E}">
        <p14:creationId xmlns:p14="http://schemas.microsoft.com/office/powerpoint/2010/main" xmlns="" val="772991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26563" y="4551218"/>
            <a:ext cx="4572000" cy="1077218"/>
          </a:xfrm>
          <a:prstGeom prst="rect">
            <a:avLst/>
          </a:prstGeom>
        </p:spPr>
        <p:txBody>
          <a:bodyPr>
            <a:spAutoFit/>
          </a:bodyPr>
          <a:lstStyle/>
          <a:p>
            <a:r>
              <a:rPr lang="es-ES" sz="1400" dirty="0" smtClean="0">
                <a:latin typeface="Arial"/>
                <a:cs typeface="Arial"/>
              </a:rPr>
              <a:t>MATERIAL PARA RECREAR A LOS PALOMEROS: </a:t>
            </a:r>
            <a:endParaRPr lang="es-ES" sz="1400" dirty="0">
              <a:latin typeface="Arial"/>
              <a:cs typeface="Arial"/>
            </a:endParaRPr>
          </a:p>
          <a:p>
            <a:endParaRPr lang="es-ES" sz="1400" dirty="0">
              <a:latin typeface="Arial"/>
              <a:cs typeface="Arial"/>
            </a:endParaRPr>
          </a:p>
          <a:p>
            <a:pPr algn="just"/>
            <a:r>
              <a:rPr lang="es-ES" sz="1200" dirty="0" smtClean="0">
                <a:solidFill>
                  <a:srgbClr val="A6A6A6"/>
                </a:solidFill>
                <a:latin typeface="Arial"/>
                <a:cs typeface="Arial"/>
              </a:rPr>
              <a:t>Sus figuras serán planas, estarán articuladas y mantendrán una fragilidad necesaria, al igual que una condición translúcida o transparente.</a:t>
            </a:r>
            <a:endParaRPr lang="es-ES" sz="1200" dirty="0">
              <a:solidFill>
                <a:srgbClr val="A6A6A6"/>
              </a:solidFill>
              <a:latin typeface="Arial"/>
              <a:cs typeface="Arial"/>
            </a:endParaRPr>
          </a:p>
        </p:txBody>
      </p:sp>
      <p:pic>
        <p:nvPicPr>
          <p:cNvPr id="3" name="Imagen 2"/>
          <p:cNvPicPr>
            <a:picLocks noChangeAspect="1"/>
          </p:cNvPicPr>
          <p:nvPr/>
        </p:nvPicPr>
        <p:blipFill>
          <a:blip r:embed="rId2" cstate="print"/>
          <a:stretch>
            <a:fillRect/>
          </a:stretch>
        </p:blipFill>
        <p:spPr>
          <a:xfrm>
            <a:off x="537669" y="538758"/>
            <a:ext cx="3788894" cy="2520000"/>
          </a:xfrm>
          <a:prstGeom prst="rect">
            <a:avLst/>
          </a:prstGeom>
        </p:spPr>
      </p:pic>
      <p:sp>
        <p:nvSpPr>
          <p:cNvPr id="4" name="Rectángulo 3"/>
          <p:cNvSpPr/>
          <p:nvPr/>
        </p:nvSpPr>
        <p:spPr>
          <a:xfrm>
            <a:off x="537669" y="180860"/>
            <a:ext cx="1800493" cy="215444"/>
          </a:xfrm>
          <a:prstGeom prst="rect">
            <a:avLst/>
          </a:prstGeom>
        </p:spPr>
        <p:txBody>
          <a:bodyPr wrap="none">
            <a:spAutoFit/>
          </a:bodyPr>
          <a:lstStyle/>
          <a:p>
            <a:r>
              <a:rPr lang="pl-PL" sz="800" dirty="0"/>
              <a:t>http://</a:t>
            </a:r>
            <a:r>
              <a:rPr lang="pl-PL" sz="800" dirty="0" err="1"/>
              <a:t>en.wikipedia.org</a:t>
            </a:r>
            <a:r>
              <a:rPr lang="pl-PL" sz="800" dirty="0"/>
              <a:t>/</a:t>
            </a:r>
            <a:r>
              <a:rPr lang="pl-PL" sz="800" dirty="0" err="1"/>
              <a:t>wiki</a:t>
            </a:r>
            <a:r>
              <a:rPr lang="pl-PL" sz="800" dirty="0"/>
              <a:t>/</a:t>
            </a:r>
            <a:r>
              <a:rPr lang="pl-PL" sz="800" dirty="0" err="1"/>
              <a:t>Washi</a:t>
            </a:r>
            <a:endParaRPr lang="es-ES" sz="800" dirty="0"/>
          </a:p>
        </p:txBody>
      </p:sp>
      <p:sp>
        <p:nvSpPr>
          <p:cNvPr id="5" name="Rectángulo 4"/>
          <p:cNvSpPr/>
          <p:nvPr/>
        </p:nvSpPr>
        <p:spPr>
          <a:xfrm>
            <a:off x="480370" y="3058758"/>
            <a:ext cx="3715583" cy="276999"/>
          </a:xfrm>
          <a:prstGeom prst="rect">
            <a:avLst/>
          </a:prstGeom>
        </p:spPr>
        <p:txBody>
          <a:bodyPr wrap="square">
            <a:spAutoFit/>
          </a:bodyPr>
          <a:lstStyle/>
          <a:p>
            <a:r>
              <a:rPr lang="pl-PL" sz="1200" dirty="0" err="1" smtClean="0">
                <a:latin typeface="Arial"/>
                <a:cs typeface="Arial"/>
              </a:rPr>
              <a:t>Papel</a:t>
            </a:r>
            <a:r>
              <a:rPr lang="pl-PL" sz="1200" dirty="0" smtClean="0">
                <a:latin typeface="Arial"/>
                <a:cs typeface="Arial"/>
              </a:rPr>
              <a:t> </a:t>
            </a:r>
            <a:r>
              <a:rPr lang="pl-PL" sz="1200" dirty="0" err="1" smtClean="0">
                <a:latin typeface="Arial"/>
                <a:cs typeface="Arial"/>
              </a:rPr>
              <a:t>japonés</a:t>
            </a:r>
            <a:r>
              <a:rPr lang="pl-PL" sz="1200" dirty="0" smtClean="0">
                <a:latin typeface="Arial"/>
                <a:cs typeface="Arial"/>
              </a:rPr>
              <a:t>, </a:t>
            </a:r>
            <a:r>
              <a:rPr lang="pl-PL" sz="1200" dirty="0" err="1" smtClean="0">
                <a:latin typeface="Arial"/>
                <a:cs typeface="Arial"/>
              </a:rPr>
              <a:t>cebolla</a:t>
            </a:r>
            <a:r>
              <a:rPr lang="pl-PL" sz="1200" dirty="0" smtClean="0">
                <a:latin typeface="Arial"/>
                <a:cs typeface="Arial"/>
              </a:rPr>
              <a:t> o </a:t>
            </a:r>
            <a:r>
              <a:rPr lang="pl-PL" sz="1200" dirty="0" err="1" smtClean="0">
                <a:latin typeface="Arial"/>
                <a:cs typeface="Arial"/>
              </a:rPr>
              <a:t>similar</a:t>
            </a:r>
            <a:r>
              <a:rPr lang="pl-PL" sz="1200" dirty="0" smtClean="0">
                <a:latin typeface="Arial"/>
                <a:cs typeface="Arial"/>
              </a:rPr>
              <a:t>.</a:t>
            </a:r>
            <a:endParaRPr lang="es-ES" sz="1200" dirty="0">
              <a:latin typeface="Arial"/>
              <a:cs typeface="Arial"/>
            </a:endParaRPr>
          </a:p>
        </p:txBody>
      </p:sp>
      <p:sp>
        <p:nvSpPr>
          <p:cNvPr id="6" name="Rectángulo 5"/>
          <p:cNvSpPr/>
          <p:nvPr/>
        </p:nvSpPr>
        <p:spPr>
          <a:xfrm>
            <a:off x="6390225" y="288582"/>
            <a:ext cx="1047432" cy="215444"/>
          </a:xfrm>
          <a:prstGeom prst="rect">
            <a:avLst/>
          </a:prstGeom>
        </p:spPr>
        <p:txBody>
          <a:bodyPr wrap="none">
            <a:spAutoFit/>
          </a:bodyPr>
          <a:lstStyle/>
          <a:p>
            <a:r>
              <a:rPr lang="pl-PL" sz="800" dirty="0" err="1" smtClean="0"/>
              <a:t>Fotografía</a:t>
            </a:r>
            <a:r>
              <a:rPr lang="pl-PL" sz="800" dirty="0" smtClean="0"/>
              <a:t> del autor</a:t>
            </a:r>
            <a:endParaRPr lang="es-ES" sz="800" dirty="0"/>
          </a:p>
        </p:txBody>
      </p:sp>
      <p:pic>
        <p:nvPicPr>
          <p:cNvPr id="7" name="Imagen 6" descr="100_6093.JPG"/>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5400000">
            <a:off x="5423994" y="510033"/>
            <a:ext cx="2160000" cy="2880000"/>
          </a:xfrm>
          <a:prstGeom prst="rect">
            <a:avLst/>
          </a:prstGeom>
        </p:spPr>
      </p:pic>
      <p:sp>
        <p:nvSpPr>
          <p:cNvPr id="8" name="Rectángulo 7"/>
          <p:cNvSpPr/>
          <p:nvPr/>
        </p:nvSpPr>
        <p:spPr>
          <a:xfrm>
            <a:off x="5063994" y="3202081"/>
            <a:ext cx="3715583" cy="276999"/>
          </a:xfrm>
          <a:prstGeom prst="rect">
            <a:avLst/>
          </a:prstGeom>
        </p:spPr>
        <p:txBody>
          <a:bodyPr wrap="square">
            <a:spAutoFit/>
          </a:bodyPr>
          <a:lstStyle/>
          <a:p>
            <a:r>
              <a:rPr lang="pl-PL" sz="1200" dirty="0" err="1" smtClean="0">
                <a:latin typeface="Arial"/>
                <a:cs typeface="Arial"/>
              </a:rPr>
              <a:t>Clavos</a:t>
            </a:r>
            <a:r>
              <a:rPr lang="pl-PL" sz="1200" dirty="0" smtClean="0">
                <a:latin typeface="Arial"/>
                <a:cs typeface="Arial"/>
              </a:rPr>
              <a:t> de </a:t>
            </a:r>
            <a:r>
              <a:rPr lang="pl-PL" sz="1200" dirty="0" err="1" smtClean="0">
                <a:latin typeface="Arial"/>
                <a:cs typeface="Arial"/>
              </a:rPr>
              <a:t>encuadernación</a:t>
            </a:r>
            <a:r>
              <a:rPr lang="pl-PL" sz="1200" dirty="0" smtClean="0">
                <a:latin typeface="Arial"/>
                <a:cs typeface="Arial"/>
              </a:rPr>
              <a:t>.</a:t>
            </a:r>
            <a:endParaRPr lang="es-ES" sz="1200" dirty="0">
              <a:latin typeface="Arial"/>
              <a:cs typeface="Arial"/>
            </a:endParaRPr>
          </a:p>
        </p:txBody>
      </p:sp>
    </p:spTree>
    <p:extLst>
      <p:ext uri="{BB962C8B-B14F-4D97-AF65-F5344CB8AC3E}">
        <p14:creationId xmlns:p14="http://schemas.microsoft.com/office/powerpoint/2010/main" xmlns="" val="448053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06560" y="4925000"/>
            <a:ext cx="4572000" cy="892552"/>
          </a:xfrm>
          <a:prstGeom prst="rect">
            <a:avLst/>
          </a:prstGeom>
        </p:spPr>
        <p:txBody>
          <a:bodyPr>
            <a:spAutoFit/>
          </a:bodyPr>
          <a:lstStyle/>
          <a:p>
            <a:r>
              <a:rPr lang="es-ES" sz="1400" dirty="0" smtClean="0">
                <a:latin typeface="Arial"/>
                <a:cs typeface="Arial"/>
              </a:rPr>
              <a:t>HERRAMIENTAS DE TRABAJO: </a:t>
            </a:r>
            <a:endParaRPr lang="es-ES" sz="1400" dirty="0">
              <a:latin typeface="Arial"/>
              <a:cs typeface="Arial"/>
            </a:endParaRPr>
          </a:p>
          <a:p>
            <a:endParaRPr lang="es-ES" sz="1400" dirty="0">
              <a:latin typeface="Arial"/>
              <a:cs typeface="Arial"/>
            </a:endParaRPr>
          </a:p>
          <a:p>
            <a:pPr algn="just"/>
            <a:r>
              <a:rPr lang="es-ES" sz="1200" dirty="0" smtClean="0">
                <a:solidFill>
                  <a:srgbClr val="A6A6A6"/>
                </a:solidFill>
                <a:latin typeface="Arial"/>
                <a:cs typeface="Arial"/>
              </a:rPr>
              <a:t>Gracias a estas herramientas, ya en el aula, se podrán confeccionar los palomares-fantasma.</a:t>
            </a:r>
            <a:endParaRPr lang="es-ES" sz="1200" dirty="0">
              <a:solidFill>
                <a:srgbClr val="A6A6A6"/>
              </a:solidFill>
              <a:latin typeface="Arial"/>
              <a:cs typeface="Arial"/>
            </a:endParaRPr>
          </a:p>
        </p:txBody>
      </p:sp>
      <p:sp>
        <p:nvSpPr>
          <p:cNvPr id="5" name="Rectángulo 4"/>
          <p:cNvSpPr/>
          <p:nvPr/>
        </p:nvSpPr>
        <p:spPr>
          <a:xfrm>
            <a:off x="3258401" y="1788666"/>
            <a:ext cx="819666" cy="276999"/>
          </a:xfrm>
          <a:prstGeom prst="rect">
            <a:avLst/>
          </a:prstGeom>
        </p:spPr>
        <p:txBody>
          <a:bodyPr wrap="square">
            <a:spAutoFit/>
          </a:bodyPr>
          <a:lstStyle/>
          <a:p>
            <a:r>
              <a:rPr lang="pl-PL" sz="1200" dirty="0" err="1" smtClean="0">
                <a:latin typeface="Arial"/>
                <a:cs typeface="Arial"/>
              </a:rPr>
              <a:t>Tijeras</a:t>
            </a:r>
            <a:endParaRPr lang="es-ES" sz="1200" dirty="0">
              <a:latin typeface="Arial"/>
              <a:cs typeface="Arial"/>
            </a:endParaRPr>
          </a:p>
        </p:txBody>
      </p:sp>
      <p:sp>
        <p:nvSpPr>
          <p:cNvPr id="6" name="Rectángulo 5"/>
          <p:cNvSpPr/>
          <p:nvPr/>
        </p:nvSpPr>
        <p:spPr>
          <a:xfrm>
            <a:off x="1105178" y="5371276"/>
            <a:ext cx="1697293" cy="461665"/>
          </a:xfrm>
          <a:prstGeom prst="rect">
            <a:avLst/>
          </a:prstGeom>
        </p:spPr>
        <p:txBody>
          <a:bodyPr wrap="square">
            <a:spAutoFit/>
          </a:bodyPr>
          <a:lstStyle/>
          <a:p>
            <a:r>
              <a:rPr lang="pl-PL" sz="1200" dirty="0" err="1" smtClean="0">
                <a:latin typeface="Arial"/>
                <a:cs typeface="Arial"/>
              </a:rPr>
              <a:t>Cutter</a:t>
            </a:r>
            <a:r>
              <a:rPr lang="pl-PL" sz="1200" dirty="0" smtClean="0">
                <a:latin typeface="Arial"/>
                <a:cs typeface="Arial"/>
              </a:rPr>
              <a:t> </a:t>
            </a:r>
          </a:p>
          <a:p>
            <a:r>
              <a:rPr lang="pl-PL" sz="1200" i="1" dirty="0" smtClean="0">
                <a:latin typeface="Arial"/>
                <a:cs typeface="Arial"/>
              </a:rPr>
              <a:t>(</a:t>
            </a:r>
            <a:r>
              <a:rPr lang="pl-PL" sz="1200" i="1" dirty="0" err="1" smtClean="0">
                <a:latin typeface="Arial"/>
                <a:cs typeface="Arial"/>
              </a:rPr>
              <a:t>Uso</a:t>
            </a:r>
            <a:r>
              <a:rPr lang="pl-PL" sz="1200" i="1" dirty="0" smtClean="0">
                <a:latin typeface="Arial"/>
                <a:cs typeface="Arial"/>
              </a:rPr>
              <a:t> con </a:t>
            </a:r>
            <a:r>
              <a:rPr lang="pl-PL" sz="1200" i="1" dirty="0" err="1" smtClean="0">
                <a:latin typeface="Arial"/>
                <a:cs typeface="Arial"/>
              </a:rPr>
              <a:t>precaución</a:t>
            </a:r>
            <a:r>
              <a:rPr lang="pl-PL" sz="1200" i="1" dirty="0" smtClean="0">
                <a:latin typeface="Arial"/>
                <a:cs typeface="Arial"/>
              </a:rPr>
              <a:t>)</a:t>
            </a:r>
            <a:endParaRPr lang="es-ES" sz="1200" i="1" dirty="0">
              <a:latin typeface="Arial"/>
              <a:cs typeface="Arial"/>
            </a:endParaRPr>
          </a:p>
        </p:txBody>
      </p:sp>
      <p:sp>
        <p:nvSpPr>
          <p:cNvPr id="7" name="Rectángulo 6"/>
          <p:cNvSpPr/>
          <p:nvPr/>
        </p:nvSpPr>
        <p:spPr>
          <a:xfrm>
            <a:off x="6382927" y="3945802"/>
            <a:ext cx="1697293" cy="461665"/>
          </a:xfrm>
          <a:prstGeom prst="rect">
            <a:avLst/>
          </a:prstGeom>
        </p:spPr>
        <p:txBody>
          <a:bodyPr wrap="square">
            <a:spAutoFit/>
          </a:bodyPr>
          <a:lstStyle/>
          <a:p>
            <a:r>
              <a:rPr lang="pl-PL" sz="1200" smtClean="0">
                <a:latin typeface="Arial"/>
                <a:cs typeface="Arial"/>
              </a:rPr>
              <a:t>Pistola de pegamento</a:t>
            </a:r>
          </a:p>
          <a:p>
            <a:r>
              <a:rPr lang="pl-PL" sz="1200" i="1" smtClean="0">
                <a:latin typeface="Arial"/>
                <a:cs typeface="Arial"/>
              </a:rPr>
              <a:t>(Uso con precaución)</a:t>
            </a:r>
            <a:endParaRPr lang="es-ES" sz="1200" i="1" dirty="0">
              <a:latin typeface="Arial"/>
              <a:cs typeface="Arial"/>
            </a:endParaRPr>
          </a:p>
        </p:txBody>
      </p:sp>
      <p:pic>
        <p:nvPicPr>
          <p:cNvPr id="9" name="Imagen 8"/>
          <p:cNvPicPr>
            <a:picLocks noChangeAspect="1"/>
          </p:cNvPicPr>
          <p:nvPr/>
        </p:nvPicPr>
        <p:blipFill>
          <a:blip r:embed="rId2"/>
          <a:stretch>
            <a:fillRect/>
          </a:stretch>
        </p:blipFill>
        <p:spPr>
          <a:xfrm>
            <a:off x="480371" y="1136152"/>
            <a:ext cx="2778030" cy="1536598"/>
          </a:xfrm>
          <a:prstGeom prst="rect">
            <a:avLst/>
          </a:prstGeom>
        </p:spPr>
      </p:pic>
      <p:sp>
        <p:nvSpPr>
          <p:cNvPr id="10" name="Rectángulo 9"/>
          <p:cNvSpPr/>
          <p:nvPr/>
        </p:nvSpPr>
        <p:spPr>
          <a:xfrm>
            <a:off x="480371" y="727058"/>
            <a:ext cx="3123629" cy="215444"/>
          </a:xfrm>
          <a:prstGeom prst="rect">
            <a:avLst/>
          </a:prstGeom>
        </p:spPr>
        <p:txBody>
          <a:bodyPr wrap="square">
            <a:spAutoFit/>
          </a:bodyPr>
          <a:lstStyle/>
          <a:p>
            <a:r>
              <a:rPr lang="es-ES_tradnl" sz="800" dirty="0"/>
              <a:t>http://</a:t>
            </a:r>
            <a:r>
              <a:rPr lang="es-ES_tradnl" sz="800" dirty="0" err="1"/>
              <a:t>pixabay.com</a:t>
            </a:r>
            <a:r>
              <a:rPr lang="es-ES_tradnl" sz="800" dirty="0"/>
              <a:t>/es/tijeras-cizallas-corte-herramienta-311500/</a:t>
            </a:r>
            <a:endParaRPr lang="es-ES" sz="800" dirty="0"/>
          </a:p>
        </p:txBody>
      </p:sp>
      <p:pic>
        <p:nvPicPr>
          <p:cNvPr id="11" name="Imagen 10"/>
          <p:cNvPicPr>
            <a:picLocks noChangeAspect="1"/>
          </p:cNvPicPr>
          <p:nvPr/>
        </p:nvPicPr>
        <p:blipFill>
          <a:blip r:embed="rId3"/>
          <a:stretch>
            <a:fillRect/>
          </a:stretch>
        </p:blipFill>
        <p:spPr>
          <a:xfrm>
            <a:off x="867951" y="3680267"/>
            <a:ext cx="2390450" cy="1368271"/>
          </a:xfrm>
          <a:prstGeom prst="rect">
            <a:avLst/>
          </a:prstGeom>
        </p:spPr>
      </p:pic>
      <p:sp>
        <p:nvSpPr>
          <p:cNvPr id="12" name="Rectángulo 11"/>
          <p:cNvSpPr/>
          <p:nvPr/>
        </p:nvSpPr>
        <p:spPr>
          <a:xfrm>
            <a:off x="867951" y="3352056"/>
            <a:ext cx="2069797" cy="215444"/>
          </a:xfrm>
          <a:prstGeom prst="rect">
            <a:avLst/>
          </a:prstGeom>
        </p:spPr>
        <p:txBody>
          <a:bodyPr wrap="none">
            <a:spAutoFit/>
          </a:bodyPr>
          <a:lstStyle/>
          <a:p>
            <a:r>
              <a:rPr lang="en-US" sz="800" dirty="0"/>
              <a:t>http://</a:t>
            </a:r>
            <a:r>
              <a:rPr lang="en-US" sz="800" dirty="0" err="1"/>
              <a:t>en.wikipedia.org</a:t>
            </a:r>
            <a:r>
              <a:rPr lang="en-US" sz="800" dirty="0"/>
              <a:t>/wiki/</a:t>
            </a:r>
            <a:r>
              <a:rPr lang="en-US" sz="800" dirty="0" err="1"/>
              <a:t>Utility_knife</a:t>
            </a:r>
            <a:endParaRPr lang="es-ES" sz="800" dirty="0"/>
          </a:p>
        </p:txBody>
      </p:sp>
      <p:pic>
        <p:nvPicPr>
          <p:cNvPr id="13" name="Imagen 12"/>
          <p:cNvPicPr>
            <a:picLocks noChangeAspect="1"/>
          </p:cNvPicPr>
          <p:nvPr/>
        </p:nvPicPr>
        <p:blipFill>
          <a:blip r:embed="rId4"/>
          <a:stretch>
            <a:fillRect/>
          </a:stretch>
        </p:blipFill>
        <p:spPr>
          <a:xfrm>
            <a:off x="5022081" y="1493306"/>
            <a:ext cx="3058139" cy="2293604"/>
          </a:xfrm>
          <a:prstGeom prst="rect">
            <a:avLst/>
          </a:prstGeom>
        </p:spPr>
      </p:pic>
      <p:sp>
        <p:nvSpPr>
          <p:cNvPr id="14" name="Rectángulo 13"/>
          <p:cNvSpPr/>
          <p:nvPr/>
        </p:nvSpPr>
        <p:spPr>
          <a:xfrm>
            <a:off x="5236080" y="1028430"/>
            <a:ext cx="2844140" cy="215444"/>
          </a:xfrm>
          <a:prstGeom prst="rect">
            <a:avLst/>
          </a:prstGeom>
        </p:spPr>
        <p:txBody>
          <a:bodyPr wrap="square">
            <a:spAutoFit/>
          </a:bodyPr>
          <a:lstStyle/>
          <a:p>
            <a:pPr algn="r"/>
            <a:r>
              <a:rPr lang="en-US" sz="800" dirty="0"/>
              <a:t>http://</a:t>
            </a:r>
            <a:r>
              <a:rPr lang="en-US" sz="800" dirty="0" err="1"/>
              <a:t>commons.wikimedia.org</a:t>
            </a:r>
            <a:r>
              <a:rPr lang="en-US" sz="800" dirty="0"/>
              <a:t>/wiki/</a:t>
            </a:r>
            <a:r>
              <a:rPr lang="en-US" sz="800" dirty="0" err="1"/>
              <a:t>File:HotGlue.jpg</a:t>
            </a:r>
            <a:endParaRPr lang="es-ES" sz="800" dirty="0"/>
          </a:p>
        </p:txBody>
      </p:sp>
    </p:spTree>
    <p:extLst>
      <p:ext uri="{BB962C8B-B14F-4D97-AF65-F5344CB8AC3E}">
        <p14:creationId xmlns:p14="http://schemas.microsoft.com/office/powerpoint/2010/main" xmlns="" val="793090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1025589"/>
            <a:ext cx="7507802" cy="4216539"/>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PREVIA </a:t>
            </a:r>
            <a:r>
              <a:rPr lang="es-ES" sz="2000" dirty="0">
                <a:solidFill>
                  <a:schemeClr val="bg1">
                    <a:lumMod val="50000"/>
                    <a:lumOff val="50000"/>
                  </a:schemeClr>
                </a:solidFill>
                <a:latin typeface="Arial"/>
                <a:cs typeface="Arial"/>
              </a:rPr>
              <a:t>3</a:t>
            </a:r>
          </a:p>
          <a:p>
            <a:pPr algn="r"/>
            <a:r>
              <a:rPr lang="es-ES" sz="3200" dirty="0" smtClean="0">
                <a:latin typeface="Arial"/>
                <a:cs typeface="Arial"/>
              </a:rPr>
              <a:t>FASE DOCUMENTAL</a:t>
            </a: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Casa, biblioteca del Instituto…</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Búsqueda individual o colectiva de  información fuera del horario de la clase.</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824214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26563" y="5077830"/>
            <a:ext cx="4572000" cy="1077218"/>
          </a:xfrm>
          <a:prstGeom prst="rect">
            <a:avLst/>
          </a:prstGeom>
        </p:spPr>
        <p:txBody>
          <a:bodyPr>
            <a:spAutoFit/>
          </a:bodyPr>
          <a:lstStyle/>
          <a:p>
            <a:r>
              <a:rPr lang="es-ES" sz="1400" dirty="0" smtClean="0">
                <a:latin typeface="Arial"/>
                <a:cs typeface="Arial"/>
              </a:rPr>
              <a:t>LINK DE INTERÉS: </a:t>
            </a:r>
            <a:endParaRPr lang="es-ES" sz="1400" dirty="0">
              <a:latin typeface="Arial"/>
              <a:cs typeface="Arial"/>
            </a:endParaRPr>
          </a:p>
          <a:p>
            <a:endParaRPr lang="es-ES" sz="1400" dirty="0">
              <a:latin typeface="Arial"/>
              <a:cs typeface="Arial"/>
            </a:endParaRPr>
          </a:p>
          <a:p>
            <a:pPr algn="just"/>
            <a:r>
              <a:rPr lang="es-ES" sz="1200" dirty="0" smtClean="0">
                <a:solidFill>
                  <a:srgbClr val="A6A6A6"/>
                </a:solidFill>
                <a:latin typeface="Arial"/>
                <a:cs typeface="Arial"/>
              </a:rPr>
              <a:t>En esta nube hay unos cuantos links de interés para investigar en antigua la cría de  palomas en tierra de campos en particular y en España en general.</a:t>
            </a:r>
            <a:endParaRPr lang="es-ES" sz="1200" dirty="0">
              <a:solidFill>
                <a:srgbClr val="A6A6A6"/>
              </a:solidFill>
              <a:latin typeface="Arial"/>
              <a:cs typeface="Arial"/>
            </a:endParaRPr>
          </a:p>
        </p:txBody>
      </p:sp>
      <p:sp>
        <p:nvSpPr>
          <p:cNvPr id="3" name="Nube 2"/>
          <p:cNvSpPr/>
          <p:nvPr/>
        </p:nvSpPr>
        <p:spPr>
          <a:xfrm>
            <a:off x="423761" y="350026"/>
            <a:ext cx="8226475" cy="4727804"/>
          </a:xfrm>
          <a:prstGeom prst="cloud">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000" b="1" dirty="0">
              <a:solidFill>
                <a:srgbClr val="0000FF"/>
              </a:solidFill>
            </a:endParaRPr>
          </a:p>
        </p:txBody>
      </p:sp>
      <p:sp>
        <p:nvSpPr>
          <p:cNvPr id="4" name="Rectángulo 3"/>
          <p:cNvSpPr/>
          <p:nvPr/>
        </p:nvSpPr>
        <p:spPr>
          <a:xfrm>
            <a:off x="720023" y="1485735"/>
            <a:ext cx="7280199" cy="1815882"/>
          </a:xfrm>
          <a:prstGeom prst="rect">
            <a:avLst/>
          </a:prstGeom>
        </p:spPr>
        <p:txBody>
          <a:bodyPr wrap="square">
            <a:spAutoFit/>
          </a:bodyPr>
          <a:lstStyle/>
          <a:p>
            <a:pPr algn="ctr"/>
            <a:r>
              <a:rPr lang="pl-PL" sz="1400" b="1" dirty="0">
                <a:solidFill>
                  <a:srgbClr val="0000FF"/>
                </a:solidFill>
                <a:hlinkClick r:id="rId2"/>
              </a:rPr>
              <a:t>http://www.aragob.es/edycul/patrimo/etno/palomares/paloma03.</a:t>
            </a:r>
            <a:r>
              <a:rPr lang="pl-PL" sz="1400" b="1" dirty="0" smtClean="0">
                <a:solidFill>
                  <a:srgbClr val="0000FF"/>
                </a:solidFill>
                <a:hlinkClick r:id="rId2"/>
              </a:rPr>
              <a:t>htm</a:t>
            </a:r>
            <a:endParaRPr lang="pl-PL" sz="1400" b="1" dirty="0" smtClean="0">
              <a:solidFill>
                <a:srgbClr val="0000FF"/>
              </a:solidFill>
            </a:endParaRPr>
          </a:p>
          <a:p>
            <a:pPr algn="ctr"/>
            <a:endParaRPr lang="pl-PL" sz="1400" b="1" dirty="0">
              <a:solidFill>
                <a:srgbClr val="0000FF"/>
              </a:solidFill>
            </a:endParaRPr>
          </a:p>
          <a:p>
            <a:pPr algn="ctr"/>
            <a:r>
              <a:rPr lang="es-ES_tradnl" sz="1400" b="1" dirty="0">
                <a:solidFill>
                  <a:srgbClr val="0000FF"/>
                </a:solidFill>
                <a:hlinkClick r:id="rId3"/>
              </a:rPr>
              <a:t>http://www.magrama.gob.es/ministerio/pags/biblioteca/revistas/pdf_MG/MG_2000_127_46_47.</a:t>
            </a:r>
            <a:r>
              <a:rPr lang="es-ES_tradnl" sz="1400" b="1" dirty="0" smtClean="0">
                <a:solidFill>
                  <a:srgbClr val="0000FF"/>
                </a:solidFill>
                <a:hlinkClick r:id="rId3"/>
              </a:rPr>
              <a:t>pdf</a:t>
            </a:r>
            <a:endParaRPr lang="es-ES_tradnl" sz="1400" b="1" dirty="0" smtClean="0">
              <a:solidFill>
                <a:srgbClr val="0000FF"/>
              </a:solidFill>
            </a:endParaRPr>
          </a:p>
          <a:p>
            <a:pPr algn="ctr"/>
            <a:endParaRPr lang="es-ES_tradnl" sz="1400" b="1" dirty="0">
              <a:solidFill>
                <a:srgbClr val="0000FF"/>
              </a:solidFill>
            </a:endParaRPr>
          </a:p>
          <a:p>
            <a:pPr algn="ctr"/>
            <a:r>
              <a:rPr lang="pl-PL" sz="1400" b="1" dirty="0">
                <a:solidFill>
                  <a:srgbClr val="0000FF"/>
                </a:solidFill>
                <a:hlinkClick r:id="rId4"/>
              </a:rPr>
              <a:t>https://www.youtube.com/watch?v=</a:t>
            </a:r>
            <a:r>
              <a:rPr lang="pl-PL" sz="1400" b="1" dirty="0" smtClean="0">
                <a:solidFill>
                  <a:srgbClr val="0000FF"/>
                </a:solidFill>
                <a:hlinkClick r:id="rId4"/>
              </a:rPr>
              <a:t>R8w4mO7c0x8</a:t>
            </a:r>
            <a:endParaRPr lang="pl-PL" sz="1400" b="1" dirty="0" smtClean="0">
              <a:solidFill>
                <a:srgbClr val="0000FF"/>
              </a:solidFill>
            </a:endParaRPr>
          </a:p>
          <a:p>
            <a:pPr algn="ctr"/>
            <a:endParaRPr lang="pl-PL" sz="1400" b="1" dirty="0">
              <a:solidFill>
                <a:srgbClr val="0000FF"/>
              </a:solidFill>
            </a:endParaRPr>
          </a:p>
          <a:p>
            <a:endParaRPr lang="es-ES" sz="1400" b="1" dirty="0">
              <a:solidFill>
                <a:srgbClr val="0000FF"/>
              </a:solidFill>
            </a:endParaRPr>
          </a:p>
        </p:txBody>
      </p:sp>
    </p:spTree>
    <p:extLst>
      <p:ext uri="{BB962C8B-B14F-4D97-AF65-F5344CB8AC3E}">
        <p14:creationId xmlns:p14="http://schemas.microsoft.com/office/powerpoint/2010/main" xmlns="" val="1159192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4893647"/>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PREVIA 2</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PALOMARES </a:t>
            </a:r>
          </a:p>
          <a:p>
            <a:pPr algn="r"/>
            <a:r>
              <a:rPr lang="es-ES" sz="3200" dirty="0" smtClean="0">
                <a:latin typeface="Arial"/>
                <a:cs typeface="Arial"/>
              </a:rPr>
              <a:t>PEQUEÑOS</a:t>
            </a: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Tarea para realizaren la calle,  en tiendas, escaparates etc.</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Búsqueda individual o colectiva de palomares de arcilla en lugares de la localidad </a:t>
            </a:r>
          </a:p>
          <a:p>
            <a:r>
              <a:rPr lang="es-ES" sz="1200" dirty="0" smtClean="0">
                <a:solidFill>
                  <a:srgbClr val="A6A6A6"/>
                </a:solidFill>
                <a:latin typeface="Arial"/>
                <a:cs typeface="Arial"/>
              </a:rPr>
              <a:t>A realizar fuera del horario escolar.</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2352631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uadroTexto 1"/>
          <p:cNvSpPr txBox="1">
            <a:spLocks noChangeArrowheads="1"/>
          </p:cNvSpPr>
          <p:nvPr/>
        </p:nvSpPr>
        <p:spPr bwMode="auto">
          <a:xfrm>
            <a:off x="777794" y="742501"/>
            <a:ext cx="8043765" cy="5970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eaLnBrk="1" hangingPunct="1"/>
            <a:r>
              <a:rPr lang="es-ES" sz="4000" dirty="0" smtClean="0">
                <a:solidFill>
                  <a:srgbClr val="FFFFFF"/>
                </a:solidFill>
              </a:rPr>
              <a:t>ÍNDICE</a:t>
            </a:r>
          </a:p>
          <a:p>
            <a:pPr eaLnBrk="1" hangingPunct="1"/>
            <a:endParaRPr lang="es-ES" dirty="0">
              <a:solidFill>
                <a:schemeClr val="bg1">
                  <a:lumMod val="50000"/>
                  <a:lumOff val="50000"/>
                </a:schemeClr>
              </a:solidFill>
            </a:endParaRPr>
          </a:p>
          <a:p>
            <a:pPr eaLnBrk="1" hangingPunct="1"/>
            <a:r>
              <a:rPr lang="es-ES" sz="1200" dirty="0" smtClean="0"/>
              <a:t>INTRODUCCIÓN: </a:t>
            </a:r>
          </a:p>
          <a:p>
            <a:pPr eaLnBrk="1" hangingPunct="1"/>
            <a:endParaRPr lang="es-ES" sz="1200" dirty="0" smtClean="0">
              <a:solidFill>
                <a:schemeClr val="tx1">
                  <a:lumMod val="65000"/>
                </a:schemeClr>
              </a:solidFill>
            </a:endParaRPr>
          </a:p>
          <a:p>
            <a:pPr marL="171450" indent="-171450" eaLnBrk="1" hangingPunct="1">
              <a:buFont typeface="Arial"/>
              <a:buChar char="•"/>
            </a:pPr>
            <a:r>
              <a:rPr lang="es-ES" sz="1200" dirty="0" smtClean="0">
                <a:solidFill>
                  <a:schemeClr val="tx1">
                    <a:lumMod val="65000"/>
                  </a:schemeClr>
                </a:solidFill>
              </a:rPr>
              <a:t>Destinatarios de la actividad. Objetivos de la misma. </a:t>
            </a:r>
            <a:endParaRPr lang="es-ES" sz="1200" dirty="0">
              <a:solidFill>
                <a:schemeClr val="tx1">
                  <a:lumMod val="65000"/>
                </a:schemeClr>
              </a:solidFill>
            </a:endParaRPr>
          </a:p>
          <a:p>
            <a:pPr eaLnBrk="1" hangingPunct="1"/>
            <a:r>
              <a:rPr lang="es-ES" sz="1200" dirty="0" smtClean="0">
                <a:solidFill>
                  <a:srgbClr val="FFFFFF"/>
                </a:solidFill>
              </a:rPr>
              <a:t>ACTIVIDADES PREVIAS (4):</a:t>
            </a:r>
          </a:p>
          <a:p>
            <a:pPr eaLnBrk="1" hangingPunct="1"/>
            <a:endParaRPr lang="es-ES" sz="1200" dirty="0" smtClean="0">
              <a:solidFill>
                <a:srgbClr val="A6A6A6"/>
              </a:solidFill>
            </a:endParaRPr>
          </a:p>
          <a:p>
            <a:pPr marL="171450" indent="-171450" eaLnBrk="1" hangingPunct="1">
              <a:buFont typeface="Arial"/>
              <a:buChar char="•"/>
            </a:pPr>
            <a:r>
              <a:rPr lang="es-ES" sz="1200" dirty="0" smtClean="0">
                <a:solidFill>
                  <a:srgbClr val="A6A6A6"/>
                </a:solidFill>
              </a:rPr>
              <a:t>Contenidos teóricos. Reconstruyendo espacios con imágenes y palabra</a:t>
            </a:r>
          </a:p>
          <a:p>
            <a:pPr marL="171450" indent="-171450" eaLnBrk="1" hangingPunct="1">
              <a:buFont typeface="Arial"/>
              <a:buChar char="•"/>
            </a:pPr>
            <a:r>
              <a:rPr lang="es-ES" sz="1200" dirty="0">
                <a:solidFill>
                  <a:schemeClr val="tx1">
                    <a:lumMod val="65000"/>
                  </a:schemeClr>
                </a:solidFill>
              </a:rPr>
              <a:t>Caso particular de </a:t>
            </a:r>
            <a:r>
              <a:rPr lang="es-ES" sz="1200" dirty="0" smtClean="0">
                <a:solidFill>
                  <a:schemeClr val="tx1">
                    <a:lumMod val="65000"/>
                  </a:schemeClr>
                </a:solidFill>
              </a:rPr>
              <a:t>estudio. Palomares en </a:t>
            </a:r>
            <a:r>
              <a:rPr lang="es-ES" sz="1200" dirty="0">
                <a:solidFill>
                  <a:schemeClr val="tx1">
                    <a:lumMod val="65000"/>
                  </a:schemeClr>
                </a:solidFill>
              </a:rPr>
              <a:t>S</a:t>
            </a:r>
            <a:r>
              <a:rPr lang="es-ES" sz="1200" dirty="0" smtClean="0">
                <a:solidFill>
                  <a:schemeClr val="tx1">
                    <a:lumMod val="65000"/>
                  </a:schemeClr>
                </a:solidFill>
              </a:rPr>
              <a:t>antoyo</a:t>
            </a:r>
            <a:endParaRPr lang="es-ES" sz="1200" dirty="0" smtClean="0">
              <a:solidFill>
                <a:srgbClr val="A6A6A6"/>
              </a:solidFill>
            </a:endParaRPr>
          </a:p>
          <a:p>
            <a:pPr marL="171450" indent="-171450" eaLnBrk="1" hangingPunct="1">
              <a:buFont typeface="Arial"/>
              <a:buChar char="•"/>
            </a:pPr>
            <a:r>
              <a:rPr lang="es-ES" sz="1200" dirty="0" smtClean="0">
                <a:solidFill>
                  <a:srgbClr val="A6A6A6"/>
                </a:solidFill>
              </a:rPr>
              <a:t>Recopilando material de trabajo: botellas de plástico, cajas, papel vegetal, clavos de encuadernación.</a:t>
            </a:r>
          </a:p>
          <a:p>
            <a:pPr marL="171450" indent="-171450" eaLnBrk="1" hangingPunct="1">
              <a:buFont typeface="Arial"/>
              <a:buChar char="•"/>
            </a:pPr>
            <a:r>
              <a:rPr lang="es-ES" sz="1200" dirty="0" smtClean="0">
                <a:solidFill>
                  <a:srgbClr val="A6A6A6"/>
                </a:solidFill>
              </a:rPr>
              <a:t>Documentación on-line sobre la cría de palomas en Tierra de Campos </a:t>
            </a:r>
          </a:p>
          <a:p>
            <a:pPr marL="171450" indent="-171450" eaLnBrk="1" hangingPunct="1">
              <a:buFont typeface="Arial"/>
              <a:buChar char="•"/>
            </a:pPr>
            <a:r>
              <a:rPr lang="es-ES" sz="1200" dirty="0" smtClean="0">
                <a:solidFill>
                  <a:srgbClr val="A6A6A6"/>
                </a:solidFill>
              </a:rPr>
              <a:t>Fotografía los palomares de arcilla que veas en tu pueblo o ciudad</a:t>
            </a:r>
          </a:p>
          <a:p>
            <a:pPr marL="171450" indent="-171450" eaLnBrk="1" hangingPunct="1">
              <a:buFont typeface="Arial"/>
              <a:buChar char="•"/>
            </a:pPr>
            <a:endParaRPr lang="es-ES" sz="1200" dirty="0">
              <a:solidFill>
                <a:srgbClr val="A6A6A6"/>
              </a:solidFill>
            </a:endParaRPr>
          </a:p>
          <a:p>
            <a:pPr marL="171450" indent="-171450" eaLnBrk="1" hangingPunct="1">
              <a:buFont typeface="Arial"/>
              <a:buChar char="•"/>
            </a:pPr>
            <a:r>
              <a:rPr lang="es-ES" sz="1200" dirty="0">
                <a:solidFill>
                  <a:srgbClr val="FFFFFF"/>
                </a:solidFill>
              </a:rPr>
              <a:t>ACTIVIDADES </a:t>
            </a:r>
            <a:r>
              <a:rPr lang="es-ES" sz="1200" i="1" dirty="0" smtClean="0">
                <a:solidFill>
                  <a:srgbClr val="FFFFFF"/>
                </a:solidFill>
              </a:rPr>
              <a:t>IN SITU </a:t>
            </a:r>
            <a:r>
              <a:rPr lang="es-ES" sz="1200" dirty="0" smtClean="0">
                <a:solidFill>
                  <a:srgbClr val="FFFFFF"/>
                </a:solidFill>
              </a:rPr>
              <a:t>(3):</a:t>
            </a:r>
          </a:p>
          <a:p>
            <a:pPr marL="171450" indent="-171450" eaLnBrk="1" hangingPunct="1">
              <a:buFont typeface="Arial"/>
              <a:buChar char="•"/>
            </a:pPr>
            <a:endParaRPr lang="es-ES" sz="1200" dirty="0">
              <a:solidFill>
                <a:srgbClr val="FFFFFF"/>
              </a:solidFill>
            </a:endParaRPr>
          </a:p>
          <a:p>
            <a:pPr marL="171450" indent="-171450" eaLnBrk="1" hangingPunct="1">
              <a:buFont typeface="Arial"/>
              <a:buChar char="•"/>
            </a:pPr>
            <a:r>
              <a:rPr lang="es-ES" sz="1200" dirty="0" smtClean="0">
                <a:solidFill>
                  <a:srgbClr val="A6A6A6"/>
                </a:solidFill>
              </a:rPr>
              <a:t>Visita al Centro de interpretación del palomar en Santoyo (Palencia)</a:t>
            </a:r>
          </a:p>
          <a:p>
            <a:pPr marL="171450" indent="-171450" eaLnBrk="1" hangingPunct="1">
              <a:buFont typeface="Arial"/>
              <a:buChar char="•"/>
            </a:pPr>
            <a:r>
              <a:rPr lang="es-ES" sz="1200" dirty="0" smtClean="0">
                <a:solidFill>
                  <a:srgbClr val="A6A6A6"/>
                </a:solidFill>
              </a:rPr>
              <a:t>Paseo por el pueblo para hacer un rally fotográfico en el que se documenten los palomares de la localidad.</a:t>
            </a:r>
          </a:p>
          <a:p>
            <a:pPr marL="171450" indent="-171450" eaLnBrk="1" hangingPunct="1">
              <a:buFont typeface="Arial"/>
              <a:buChar char="•"/>
            </a:pPr>
            <a:r>
              <a:rPr lang="es-ES" sz="1200" dirty="0" smtClean="0">
                <a:solidFill>
                  <a:srgbClr val="A6A6A6"/>
                </a:solidFill>
              </a:rPr>
              <a:t>Realización de bocetos con pinturas de colores para la elaboración de fondos para los decorados finales.</a:t>
            </a:r>
          </a:p>
          <a:p>
            <a:pPr marL="171450" indent="-171450" eaLnBrk="1" hangingPunct="1">
              <a:buFont typeface="Arial"/>
              <a:buChar char="•"/>
            </a:pPr>
            <a:endParaRPr lang="es-ES" sz="1200" dirty="0">
              <a:solidFill>
                <a:srgbClr val="A6A6A6"/>
              </a:solidFill>
            </a:endParaRPr>
          </a:p>
          <a:p>
            <a:pPr marL="171450" indent="-171450" eaLnBrk="1" hangingPunct="1">
              <a:buFont typeface="Arial"/>
              <a:buChar char="•"/>
            </a:pPr>
            <a:endParaRPr lang="es-ES" sz="1200" dirty="0">
              <a:solidFill>
                <a:srgbClr val="A6A6A6"/>
              </a:solidFill>
            </a:endParaRPr>
          </a:p>
          <a:p>
            <a:pPr marL="171450" indent="-171450" eaLnBrk="1" hangingPunct="1">
              <a:buFont typeface="Arial"/>
              <a:buChar char="•"/>
            </a:pPr>
            <a:r>
              <a:rPr lang="es-ES" sz="1200" dirty="0">
                <a:solidFill>
                  <a:srgbClr val="FFFFFF"/>
                </a:solidFill>
              </a:rPr>
              <a:t>ACTIVIDADES </a:t>
            </a:r>
            <a:r>
              <a:rPr lang="es-ES" sz="1200" dirty="0" smtClean="0">
                <a:solidFill>
                  <a:srgbClr val="FFFFFF"/>
                </a:solidFill>
              </a:rPr>
              <a:t>POSTERIORES</a:t>
            </a:r>
            <a:r>
              <a:rPr lang="es-ES" sz="1200" i="1" dirty="0" smtClean="0">
                <a:solidFill>
                  <a:srgbClr val="FFFFFF"/>
                </a:solidFill>
              </a:rPr>
              <a:t> </a:t>
            </a:r>
            <a:r>
              <a:rPr lang="es-ES" sz="1200" dirty="0" smtClean="0">
                <a:solidFill>
                  <a:srgbClr val="FFFFFF"/>
                </a:solidFill>
              </a:rPr>
              <a:t>(3)</a:t>
            </a:r>
            <a:r>
              <a:rPr lang="es-ES" sz="1200" dirty="0">
                <a:solidFill>
                  <a:srgbClr val="FFFFFF"/>
                </a:solidFill>
              </a:rPr>
              <a:t>:</a:t>
            </a:r>
          </a:p>
          <a:p>
            <a:pPr marL="171450" indent="-171450" eaLnBrk="1" hangingPunct="1">
              <a:buFont typeface="Arial"/>
              <a:buChar char="•"/>
            </a:pPr>
            <a:endParaRPr lang="es-ES" sz="1200" dirty="0">
              <a:solidFill>
                <a:srgbClr val="FFFFFF"/>
              </a:solidFill>
            </a:endParaRPr>
          </a:p>
          <a:p>
            <a:pPr marL="171450" indent="-171450" eaLnBrk="1" hangingPunct="1">
              <a:buFont typeface="Arial"/>
              <a:buChar char="•"/>
            </a:pPr>
            <a:r>
              <a:rPr lang="es-ES" sz="1200" dirty="0" smtClean="0">
                <a:solidFill>
                  <a:srgbClr val="A6A6A6"/>
                </a:solidFill>
              </a:rPr>
              <a:t>Construcción de los palomares transparentes con las botellas, cajas, etc.</a:t>
            </a:r>
            <a:endParaRPr lang="es-ES" sz="1200" dirty="0">
              <a:solidFill>
                <a:srgbClr val="A6A6A6"/>
              </a:solidFill>
            </a:endParaRPr>
          </a:p>
          <a:p>
            <a:pPr marL="171450" indent="-171450" eaLnBrk="1" hangingPunct="1">
              <a:buFont typeface="Arial"/>
              <a:buChar char="•"/>
            </a:pPr>
            <a:r>
              <a:rPr lang="es-ES" sz="1200" dirty="0" smtClean="0">
                <a:solidFill>
                  <a:srgbClr val="A6A6A6"/>
                </a:solidFill>
              </a:rPr>
              <a:t>Confección de las figuras de los palomeros en sus tareas de cría y cuidado de las aves.</a:t>
            </a:r>
            <a:endParaRPr lang="es-ES" sz="1200" dirty="0">
              <a:solidFill>
                <a:srgbClr val="A6A6A6"/>
              </a:solidFill>
            </a:endParaRPr>
          </a:p>
          <a:p>
            <a:pPr marL="171450" indent="-171450" eaLnBrk="1" hangingPunct="1">
              <a:buFont typeface="Arial"/>
              <a:buChar char="•"/>
            </a:pPr>
            <a:r>
              <a:rPr lang="es-ES" sz="1200" dirty="0" smtClean="0">
                <a:solidFill>
                  <a:srgbClr val="A6A6A6"/>
                </a:solidFill>
              </a:rPr>
              <a:t>Pintura de los fondos y fotografías del montaje</a:t>
            </a:r>
            <a:endParaRPr lang="es-ES" sz="1200" dirty="0">
              <a:solidFill>
                <a:srgbClr val="A6A6A6"/>
              </a:solidFill>
            </a:endParaRPr>
          </a:p>
          <a:p>
            <a:pPr eaLnBrk="1" hangingPunct="1"/>
            <a:endParaRPr lang="es-ES" sz="1200" dirty="0">
              <a:solidFill>
                <a:srgbClr val="A6A6A6"/>
              </a:solidFill>
            </a:endParaRPr>
          </a:p>
          <a:p>
            <a:pPr eaLnBrk="1" hangingPunct="1"/>
            <a:endParaRPr lang="es-ES" dirty="0" smtClean="0">
              <a:solidFill>
                <a:srgbClr val="A6A6A6"/>
              </a:solidFill>
            </a:endParaRPr>
          </a:p>
          <a:p>
            <a:pPr eaLnBrk="1" hangingPunct="1"/>
            <a:endParaRPr lang="es-ES" dirty="0" smtClean="0">
              <a:solidFill>
                <a:schemeClr val="tx1">
                  <a:lumMod val="65000"/>
                </a:schemeClr>
              </a:solidFill>
            </a:endParaRPr>
          </a:p>
        </p:txBody>
      </p:sp>
    </p:spTree>
    <p:extLst>
      <p:ext uri="{BB962C8B-B14F-4D97-AF65-F5344CB8AC3E}">
        <p14:creationId xmlns:p14="http://schemas.microsoft.com/office/powerpoint/2010/main" xmlns="" val="33226940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451" y="929416"/>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del autor</a:t>
            </a:r>
            <a:endParaRPr lang="es-ES" sz="1200" dirty="0">
              <a:latin typeface="Arial"/>
              <a:cs typeface="Arial"/>
            </a:endParaRPr>
          </a:p>
        </p:txBody>
      </p:sp>
      <p:sp>
        <p:nvSpPr>
          <p:cNvPr id="3" name="Rectángulo 2"/>
          <p:cNvSpPr/>
          <p:nvPr/>
        </p:nvSpPr>
        <p:spPr>
          <a:xfrm>
            <a:off x="4011603" y="4216501"/>
            <a:ext cx="4572000" cy="1815882"/>
          </a:xfrm>
          <a:prstGeom prst="rect">
            <a:avLst/>
          </a:prstGeom>
        </p:spPr>
        <p:txBody>
          <a:bodyPr>
            <a:spAutoFit/>
          </a:bodyPr>
          <a:lstStyle/>
          <a:p>
            <a:r>
              <a:rPr lang="es-ES" sz="1400" dirty="0" smtClean="0">
                <a:latin typeface="Arial"/>
                <a:cs typeface="Arial"/>
              </a:rPr>
              <a:t>HITOS DE NOSTALGIA: </a:t>
            </a:r>
            <a:endParaRPr lang="es-ES" sz="1400" dirty="0">
              <a:latin typeface="Arial"/>
              <a:cs typeface="Arial"/>
            </a:endParaRPr>
          </a:p>
          <a:p>
            <a:endParaRPr lang="es-ES" sz="1400" dirty="0">
              <a:latin typeface="Arial"/>
              <a:cs typeface="Arial"/>
            </a:endParaRPr>
          </a:p>
          <a:p>
            <a:pPr algn="just"/>
            <a:r>
              <a:rPr lang="es-ES" sz="1200" dirty="0" smtClean="0">
                <a:solidFill>
                  <a:srgbClr val="A6A6A6"/>
                </a:solidFill>
                <a:latin typeface="Arial"/>
                <a:cs typeface="Arial"/>
              </a:rPr>
              <a:t>En muchas localidades de Tierra de Campos o adyacentes, existen modelos de palomares constru</a:t>
            </a:r>
            <a:r>
              <a:rPr lang="es-ES" sz="1200" dirty="0">
                <a:solidFill>
                  <a:srgbClr val="A6A6A6"/>
                </a:solidFill>
                <a:latin typeface="Arial"/>
                <a:cs typeface="Arial"/>
              </a:rPr>
              <a:t>i</a:t>
            </a:r>
            <a:r>
              <a:rPr lang="es-ES" sz="1200" dirty="0" smtClean="0">
                <a:solidFill>
                  <a:srgbClr val="A6A6A6"/>
                </a:solidFill>
                <a:latin typeface="Arial"/>
                <a:cs typeface="Arial"/>
              </a:rPr>
              <a:t>dos en arcilla. Algunos descansan en las repisas de los escaparates, en librerías, tiendas de alimentos locales, de golosinas incluso. También los podrás encontrar en bibliotecas, salas de ayuntamientos, centros culturales. El trabajo consiste en hacer un archivo de imágenes de estas pequeñas estructuras.</a:t>
            </a:r>
            <a:endParaRPr lang="es-ES" sz="1200" dirty="0">
              <a:solidFill>
                <a:srgbClr val="A6A6A6"/>
              </a:solidFill>
              <a:latin typeface="Arial"/>
              <a:cs typeface="Arial"/>
            </a:endParaRPr>
          </a:p>
        </p:txBody>
      </p:sp>
      <p:grpSp>
        <p:nvGrpSpPr>
          <p:cNvPr id="9" name="Agrupar 8"/>
          <p:cNvGrpSpPr/>
          <p:nvPr/>
        </p:nvGrpSpPr>
        <p:grpSpPr>
          <a:xfrm>
            <a:off x="746943" y="1871443"/>
            <a:ext cx="7843226" cy="3860151"/>
            <a:chOff x="746943" y="1150083"/>
            <a:chExt cx="7843226" cy="3860151"/>
          </a:xfrm>
        </p:grpSpPr>
        <p:pic>
          <p:nvPicPr>
            <p:cNvPr id="5" name="Imagen 4" descr="100_6056.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6943" y="1150083"/>
              <a:ext cx="2400000" cy="1800000"/>
            </a:xfrm>
            <a:prstGeom prst="rect">
              <a:avLst/>
            </a:prstGeom>
          </p:spPr>
        </p:pic>
        <p:pic>
          <p:nvPicPr>
            <p:cNvPr id="6" name="Imagen 5" descr="100_605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80095" y="1150083"/>
              <a:ext cx="2400000" cy="1800000"/>
            </a:xfrm>
            <a:prstGeom prst="rect">
              <a:avLst/>
            </a:prstGeom>
          </p:spPr>
        </p:pic>
        <p:pic>
          <p:nvPicPr>
            <p:cNvPr id="7" name="Imagen 6" descr="100_6059.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90169" y="1150083"/>
              <a:ext cx="2400000" cy="1800000"/>
            </a:xfrm>
            <a:prstGeom prst="rect">
              <a:avLst/>
            </a:prstGeom>
          </p:spPr>
        </p:pic>
        <p:pic>
          <p:nvPicPr>
            <p:cNvPr id="8" name="Imagen 7" descr="100_6060.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6943" y="3210234"/>
              <a:ext cx="2400000" cy="1800000"/>
            </a:xfrm>
            <a:prstGeom prst="rect">
              <a:avLst/>
            </a:prstGeom>
          </p:spPr>
        </p:pic>
      </p:grpSp>
    </p:spTree>
    <p:extLst>
      <p:ext uri="{BB962C8B-B14F-4D97-AF65-F5344CB8AC3E}">
        <p14:creationId xmlns:p14="http://schemas.microsoft.com/office/powerpoint/2010/main" xmlns="" val="2212232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5786198"/>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IN SITU </a:t>
            </a:r>
            <a:r>
              <a:rPr lang="es-ES" sz="2000" dirty="0">
                <a:solidFill>
                  <a:schemeClr val="bg1">
                    <a:lumMod val="50000"/>
                    <a:lumOff val="50000"/>
                  </a:schemeClr>
                </a:solidFill>
                <a:latin typeface="Arial"/>
                <a:cs typeface="Arial"/>
              </a:rPr>
              <a:t>1</a:t>
            </a:r>
          </a:p>
          <a:p>
            <a:pPr algn="r"/>
            <a:r>
              <a:rPr lang="es-ES" sz="3200" dirty="0" smtClean="0">
                <a:latin typeface="Arial"/>
                <a:cs typeface="Arial"/>
              </a:rPr>
              <a:t>VISITA A SANTOYO </a:t>
            </a:r>
          </a:p>
          <a:p>
            <a:pPr algn="r"/>
            <a:endParaRPr lang="es-ES" sz="3200" dirty="0" smtClean="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Centro de interpretación del Palomar  en </a:t>
            </a:r>
            <a:r>
              <a:rPr lang="es-ES" sz="1200" dirty="0">
                <a:solidFill>
                  <a:srgbClr val="A6A6A6"/>
                </a:solidFill>
                <a:latin typeface="Arial"/>
                <a:cs typeface="Arial"/>
              </a:rPr>
              <a:t>S</a:t>
            </a:r>
            <a:r>
              <a:rPr lang="es-ES" sz="1200" dirty="0" smtClean="0">
                <a:solidFill>
                  <a:srgbClr val="A6A6A6"/>
                </a:solidFill>
                <a:latin typeface="Arial"/>
                <a:cs typeface="Arial"/>
              </a:rPr>
              <a:t>antoyo (Palencia)</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Los alumnos visitarán el centro atendiendo a las explicaciones del personal responsable.</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2780990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4555093"/>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IN SITU </a:t>
            </a:r>
            <a:r>
              <a:rPr lang="es-ES" sz="2000" dirty="0">
                <a:solidFill>
                  <a:schemeClr val="bg1">
                    <a:lumMod val="50000"/>
                    <a:lumOff val="50000"/>
                  </a:schemeClr>
                </a:solidFill>
                <a:latin typeface="Arial"/>
                <a:cs typeface="Arial"/>
              </a:rPr>
              <a:t>2</a:t>
            </a:r>
          </a:p>
          <a:p>
            <a:pPr algn="r"/>
            <a:r>
              <a:rPr lang="es-ES" sz="3200" dirty="0" smtClean="0">
                <a:latin typeface="Arial"/>
                <a:cs typeface="Arial"/>
              </a:rPr>
              <a:t>PALOMARES:</a:t>
            </a:r>
          </a:p>
          <a:p>
            <a:pPr algn="r"/>
            <a:r>
              <a:rPr lang="es-ES" sz="3200" dirty="0" smtClean="0">
                <a:latin typeface="Arial"/>
                <a:cs typeface="Arial"/>
              </a:rPr>
              <a:t>RALLY FOTOGRÁFICO </a:t>
            </a:r>
          </a:p>
          <a:p>
            <a:endParaRPr lang="es-ES" sz="32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Alrededores del pueblo de  </a:t>
            </a:r>
            <a:r>
              <a:rPr lang="es-ES" sz="1200" dirty="0">
                <a:solidFill>
                  <a:srgbClr val="A6A6A6"/>
                </a:solidFill>
                <a:latin typeface="Arial"/>
                <a:cs typeface="Arial"/>
              </a:rPr>
              <a:t>S</a:t>
            </a:r>
            <a:r>
              <a:rPr lang="es-ES" sz="1200" dirty="0" smtClean="0">
                <a:solidFill>
                  <a:srgbClr val="A6A6A6"/>
                </a:solidFill>
                <a:latin typeface="Arial"/>
                <a:cs typeface="Arial"/>
              </a:rPr>
              <a:t>antoyo (Palencia)</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Los alumnos, con el móvil o la cámara digital en mano, recorrerán el pueblo y sus campos más próximos, tomando las fotografías que deseen de las edificaciones objeto de estudio.</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1666129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4398930" y="750054"/>
            <a:ext cx="2342912" cy="1790131"/>
          </a:xfrm>
          <a:prstGeom prst="rect">
            <a:avLst/>
          </a:prstGeom>
        </p:spPr>
      </p:pic>
      <p:sp>
        <p:nvSpPr>
          <p:cNvPr id="3" name="Rectángulo 2"/>
          <p:cNvSpPr/>
          <p:nvPr/>
        </p:nvSpPr>
        <p:spPr>
          <a:xfrm>
            <a:off x="4158924" y="425639"/>
            <a:ext cx="2921270" cy="215444"/>
          </a:xfrm>
          <a:prstGeom prst="rect">
            <a:avLst/>
          </a:prstGeom>
          <a:ln>
            <a:solidFill>
              <a:srgbClr val="CDD4D7"/>
            </a:solidFill>
          </a:ln>
        </p:spPr>
        <p:txBody>
          <a:bodyPr wrap="square">
            <a:spAutoFit/>
          </a:bodyPr>
          <a:lstStyle/>
          <a:p>
            <a:r>
              <a:rPr lang="en-US" sz="800" dirty="0"/>
              <a:t>http://</a:t>
            </a:r>
            <a:r>
              <a:rPr lang="en-US" sz="800" dirty="0" err="1"/>
              <a:t>commons.wikimedia.org</a:t>
            </a:r>
            <a:r>
              <a:rPr lang="en-US" sz="800" dirty="0"/>
              <a:t>/wiki/File:Palomares_3.jpg</a:t>
            </a:r>
            <a:endParaRPr lang="es-ES" sz="800" dirty="0"/>
          </a:p>
        </p:txBody>
      </p:sp>
      <p:pic>
        <p:nvPicPr>
          <p:cNvPr id="4" name="Imagen 3"/>
          <p:cNvPicPr>
            <a:picLocks noChangeAspect="1"/>
          </p:cNvPicPr>
          <p:nvPr/>
        </p:nvPicPr>
        <p:blipFill>
          <a:blip r:embed="rId3" cstate="print"/>
          <a:stretch>
            <a:fillRect/>
          </a:stretch>
        </p:blipFill>
        <p:spPr>
          <a:xfrm>
            <a:off x="620017" y="2310168"/>
            <a:ext cx="2550070" cy="1912553"/>
          </a:xfrm>
          <a:prstGeom prst="rect">
            <a:avLst/>
          </a:prstGeom>
        </p:spPr>
      </p:pic>
      <p:sp>
        <p:nvSpPr>
          <p:cNvPr id="5" name="Rectángulo 4"/>
          <p:cNvSpPr/>
          <p:nvPr/>
        </p:nvSpPr>
        <p:spPr>
          <a:xfrm>
            <a:off x="505951" y="1995754"/>
            <a:ext cx="2994144" cy="215444"/>
          </a:xfrm>
          <a:prstGeom prst="rect">
            <a:avLst/>
          </a:prstGeom>
        </p:spPr>
        <p:txBody>
          <a:bodyPr wrap="square">
            <a:spAutoFit/>
          </a:bodyPr>
          <a:lstStyle/>
          <a:p>
            <a:r>
              <a:rPr lang="en-US" sz="800" dirty="0"/>
              <a:t>http://</a:t>
            </a:r>
            <a:r>
              <a:rPr lang="en-US" sz="800" dirty="0" err="1"/>
              <a:t>commons.wikimedia.org</a:t>
            </a:r>
            <a:r>
              <a:rPr lang="en-US" sz="800" dirty="0"/>
              <a:t>/wiki/File:Palomares_6.jpg</a:t>
            </a:r>
            <a:endParaRPr lang="es-ES" sz="800" dirty="0"/>
          </a:p>
        </p:txBody>
      </p:sp>
      <p:pic>
        <p:nvPicPr>
          <p:cNvPr id="6" name="Imagen 5"/>
          <p:cNvPicPr>
            <a:picLocks noChangeAspect="1"/>
          </p:cNvPicPr>
          <p:nvPr/>
        </p:nvPicPr>
        <p:blipFill>
          <a:blip r:embed="rId4" cstate="print"/>
          <a:stretch>
            <a:fillRect/>
          </a:stretch>
        </p:blipFill>
        <p:spPr>
          <a:xfrm>
            <a:off x="3596928" y="4208017"/>
            <a:ext cx="2563240" cy="1922430"/>
          </a:xfrm>
          <a:prstGeom prst="rect">
            <a:avLst/>
          </a:prstGeom>
        </p:spPr>
      </p:pic>
      <p:sp>
        <p:nvSpPr>
          <p:cNvPr id="7" name="Rectángulo 6"/>
          <p:cNvSpPr/>
          <p:nvPr/>
        </p:nvSpPr>
        <p:spPr>
          <a:xfrm>
            <a:off x="2286000" y="6216061"/>
            <a:ext cx="3874168" cy="215444"/>
          </a:xfrm>
          <a:prstGeom prst="rect">
            <a:avLst/>
          </a:prstGeom>
        </p:spPr>
        <p:txBody>
          <a:bodyPr wrap="square">
            <a:spAutoFit/>
          </a:bodyPr>
          <a:lstStyle/>
          <a:p>
            <a:r>
              <a:rPr lang="en-US" sz="800" dirty="0"/>
              <a:t>http://</a:t>
            </a:r>
            <a:r>
              <a:rPr lang="en-US" sz="800" dirty="0" err="1"/>
              <a:t>commons.wikimedia.org</a:t>
            </a:r>
            <a:r>
              <a:rPr lang="en-US" sz="800" dirty="0"/>
              <a:t>/wiki/</a:t>
            </a:r>
            <a:r>
              <a:rPr lang="en-US" sz="800" dirty="0" err="1"/>
              <a:t>File:Barcial_de_la_Loma_palomares_ni.jpg</a:t>
            </a:r>
            <a:endParaRPr lang="es-ES" sz="800" dirty="0"/>
          </a:p>
        </p:txBody>
      </p:sp>
      <p:pic>
        <p:nvPicPr>
          <p:cNvPr id="8" name="Imagen 7"/>
          <p:cNvPicPr>
            <a:picLocks noChangeAspect="1"/>
          </p:cNvPicPr>
          <p:nvPr/>
        </p:nvPicPr>
        <p:blipFill>
          <a:blip r:embed="rId5" cstate="print"/>
          <a:stretch>
            <a:fillRect/>
          </a:stretch>
        </p:blipFill>
        <p:spPr>
          <a:xfrm>
            <a:off x="4614910" y="2411212"/>
            <a:ext cx="1812053" cy="782807"/>
          </a:xfrm>
          <a:prstGeom prst="rect">
            <a:avLst/>
          </a:prstGeom>
        </p:spPr>
      </p:pic>
      <p:sp>
        <p:nvSpPr>
          <p:cNvPr id="9" name="Rectángulo 8"/>
          <p:cNvSpPr/>
          <p:nvPr/>
        </p:nvSpPr>
        <p:spPr>
          <a:xfrm>
            <a:off x="4137733" y="3321279"/>
            <a:ext cx="3174149" cy="215444"/>
          </a:xfrm>
          <a:prstGeom prst="rect">
            <a:avLst/>
          </a:prstGeom>
        </p:spPr>
        <p:txBody>
          <a:bodyPr wrap="square">
            <a:spAutoFit/>
          </a:bodyPr>
          <a:lstStyle/>
          <a:p>
            <a:r>
              <a:rPr lang="fr-FR" sz="800" dirty="0"/>
              <a:t>http://</a:t>
            </a:r>
            <a:r>
              <a:rPr lang="fr-FR" sz="800" dirty="0" err="1"/>
              <a:t>blog.flux-design.us</a:t>
            </a:r>
            <a:r>
              <a:rPr lang="fr-FR" sz="800" dirty="0"/>
              <a:t>/inspirasi-desain-logo-photography-part-2/</a:t>
            </a:r>
            <a:endParaRPr lang="es-ES" sz="800" dirty="0"/>
          </a:p>
        </p:txBody>
      </p:sp>
      <p:pic>
        <p:nvPicPr>
          <p:cNvPr id="10" name="Imagen 9"/>
          <p:cNvPicPr>
            <a:picLocks noChangeAspect="1"/>
          </p:cNvPicPr>
          <p:nvPr/>
        </p:nvPicPr>
        <p:blipFill>
          <a:blip r:embed="rId5" cstate="print"/>
          <a:stretch>
            <a:fillRect/>
          </a:stretch>
        </p:blipFill>
        <p:spPr>
          <a:xfrm>
            <a:off x="987206" y="4003717"/>
            <a:ext cx="1812053" cy="782807"/>
          </a:xfrm>
          <a:prstGeom prst="rect">
            <a:avLst/>
          </a:prstGeom>
        </p:spPr>
      </p:pic>
      <p:pic>
        <p:nvPicPr>
          <p:cNvPr id="11" name="Imagen 10"/>
          <p:cNvPicPr>
            <a:picLocks noChangeAspect="1"/>
          </p:cNvPicPr>
          <p:nvPr/>
        </p:nvPicPr>
        <p:blipFill>
          <a:blip r:embed="rId5" cstate="print"/>
          <a:stretch>
            <a:fillRect/>
          </a:stretch>
        </p:blipFill>
        <p:spPr>
          <a:xfrm>
            <a:off x="6247351" y="5347640"/>
            <a:ext cx="1812053" cy="782807"/>
          </a:xfrm>
          <a:prstGeom prst="rect">
            <a:avLst/>
          </a:prstGeom>
        </p:spPr>
      </p:pic>
      <p:pic>
        <p:nvPicPr>
          <p:cNvPr id="12" name="Imagen 11"/>
          <p:cNvPicPr>
            <a:picLocks noChangeAspect="1"/>
          </p:cNvPicPr>
          <p:nvPr/>
        </p:nvPicPr>
        <p:blipFill>
          <a:blip r:embed="rId6" cstate="print">
            <a:lum bright="70000" contrast="-70000"/>
          </a:blip>
          <a:stretch>
            <a:fillRect/>
          </a:stretch>
        </p:blipFill>
        <p:spPr>
          <a:xfrm rot="2170159" flipH="1">
            <a:off x="7490532" y="1898746"/>
            <a:ext cx="710335" cy="955072"/>
          </a:xfrm>
          <a:prstGeom prst="rect">
            <a:avLst/>
          </a:prstGeom>
        </p:spPr>
      </p:pic>
      <p:pic>
        <p:nvPicPr>
          <p:cNvPr id="13" name="Imagen 12"/>
          <p:cNvPicPr>
            <a:picLocks noChangeAspect="1"/>
          </p:cNvPicPr>
          <p:nvPr/>
        </p:nvPicPr>
        <p:blipFill>
          <a:blip r:embed="rId7" cstate="print">
            <a:lum bright="70000" contrast="-70000"/>
          </a:blip>
          <a:stretch>
            <a:fillRect/>
          </a:stretch>
        </p:blipFill>
        <p:spPr>
          <a:xfrm flipH="1">
            <a:off x="2115381" y="641083"/>
            <a:ext cx="751930" cy="1010998"/>
          </a:xfrm>
          <a:prstGeom prst="rect">
            <a:avLst/>
          </a:prstGeom>
        </p:spPr>
      </p:pic>
      <p:pic>
        <p:nvPicPr>
          <p:cNvPr id="14" name="Imagen 13"/>
          <p:cNvPicPr>
            <a:picLocks noChangeAspect="1"/>
          </p:cNvPicPr>
          <p:nvPr/>
        </p:nvPicPr>
        <p:blipFill>
          <a:blip r:embed="rId8" cstate="print">
            <a:lum bright="70000" contrast="-70000"/>
          </a:blip>
          <a:stretch>
            <a:fillRect/>
          </a:stretch>
        </p:blipFill>
        <p:spPr>
          <a:xfrm rot="14516936" flipH="1">
            <a:off x="1835776" y="5105905"/>
            <a:ext cx="776510" cy="1044046"/>
          </a:xfrm>
          <a:prstGeom prst="rect">
            <a:avLst/>
          </a:prstGeom>
        </p:spPr>
      </p:pic>
      <p:sp>
        <p:nvSpPr>
          <p:cNvPr id="15" name="Rectángulo 14"/>
          <p:cNvSpPr/>
          <p:nvPr/>
        </p:nvSpPr>
        <p:spPr>
          <a:xfrm>
            <a:off x="565952" y="312882"/>
            <a:ext cx="3384156" cy="215444"/>
          </a:xfrm>
          <a:prstGeom prst="rect">
            <a:avLst/>
          </a:prstGeom>
        </p:spPr>
        <p:txBody>
          <a:bodyPr wrap="square">
            <a:spAutoFit/>
          </a:bodyPr>
          <a:lstStyle/>
          <a:p>
            <a:r>
              <a:rPr lang="es-ES_tradnl" sz="800" dirty="0"/>
              <a:t>http://</a:t>
            </a:r>
            <a:r>
              <a:rPr lang="es-ES_tradnl" sz="800" dirty="0" err="1"/>
              <a:t>pixabay.com</a:t>
            </a:r>
            <a:r>
              <a:rPr lang="es-ES_tradnl" sz="800" dirty="0"/>
              <a:t>/es/peatonal-caminar-hombre-caminante-145924/</a:t>
            </a:r>
            <a:endParaRPr lang="es-ES" sz="800" dirty="0"/>
          </a:p>
        </p:txBody>
      </p:sp>
      <p:sp>
        <p:nvSpPr>
          <p:cNvPr id="16" name="Forma libre 15"/>
          <p:cNvSpPr/>
          <p:nvPr/>
        </p:nvSpPr>
        <p:spPr>
          <a:xfrm>
            <a:off x="2900079" y="1180086"/>
            <a:ext cx="1200033" cy="331246"/>
          </a:xfrm>
          <a:custGeom>
            <a:avLst/>
            <a:gdLst>
              <a:gd name="connsiteX0" fmla="*/ 0 w 1200033"/>
              <a:gd name="connsiteY0" fmla="*/ 0 h 331246"/>
              <a:gd name="connsiteX1" fmla="*/ 250007 w 1200033"/>
              <a:gd name="connsiteY1" fmla="*/ 20001 h 331246"/>
              <a:gd name="connsiteX2" fmla="*/ 350010 w 1200033"/>
              <a:gd name="connsiteY2" fmla="*/ 50004 h 331246"/>
              <a:gd name="connsiteX3" fmla="*/ 380011 w 1200033"/>
              <a:gd name="connsiteY3" fmla="*/ 60004 h 331246"/>
              <a:gd name="connsiteX4" fmla="*/ 470013 w 1200033"/>
              <a:gd name="connsiteY4" fmla="*/ 120009 h 331246"/>
              <a:gd name="connsiteX5" fmla="*/ 500014 w 1200033"/>
              <a:gd name="connsiteY5" fmla="*/ 140010 h 331246"/>
              <a:gd name="connsiteX6" fmla="*/ 550015 w 1200033"/>
              <a:gd name="connsiteY6" fmla="*/ 170012 h 331246"/>
              <a:gd name="connsiteX7" fmla="*/ 610017 w 1200033"/>
              <a:gd name="connsiteY7" fmla="*/ 210015 h 331246"/>
              <a:gd name="connsiteX8" fmla="*/ 640018 w 1200033"/>
              <a:gd name="connsiteY8" fmla="*/ 230017 h 331246"/>
              <a:gd name="connsiteX9" fmla="*/ 680019 w 1200033"/>
              <a:gd name="connsiteY9" fmla="*/ 240018 h 331246"/>
              <a:gd name="connsiteX10" fmla="*/ 710020 w 1200033"/>
              <a:gd name="connsiteY10" fmla="*/ 250018 h 331246"/>
              <a:gd name="connsiteX11" fmla="*/ 750021 w 1200033"/>
              <a:gd name="connsiteY11" fmla="*/ 270020 h 331246"/>
              <a:gd name="connsiteX12" fmla="*/ 790022 w 1200033"/>
              <a:gd name="connsiteY12" fmla="*/ 280020 h 331246"/>
              <a:gd name="connsiteX13" fmla="*/ 890025 w 1200033"/>
              <a:gd name="connsiteY13" fmla="*/ 300022 h 331246"/>
              <a:gd name="connsiteX14" fmla="*/ 970027 w 1200033"/>
              <a:gd name="connsiteY14" fmla="*/ 320023 h 331246"/>
              <a:gd name="connsiteX15" fmla="*/ 1010028 w 1200033"/>
              <a:gd name="connsiteY15" fmla="*/ 330024 h 331246"/>
              <a:gd name="connsiteX16" fmla="*/ 1200033 w 1200033"/>
              <a:gd name="connsiteY16" fmla="*/ 330024 h 3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0033" h="331246">
                <a:moveTo>
                  <a:pt x="0" y="0"/>
                </a:moveTo>
                <a:cubicBezTo>
                  <a:pt x="123517" y="6501"/>
                  <a:pt x="155175" y="1034"/>
                  <a:pt x="250007" y="20001"/>
                </a:cubicBezTo>
                <a:cubicBezTo>
                  <a:pt x="287789" y="27558"/>
                  <a:pt x="311747" y="37249"/>
                  <a:pt x="350010" y="50004"/>
                </a:cubicBezTo>
                <a:lnTo>
                  <a:pt x="380011" y="60004"/>
                </a:lnTo>
                <a:lnTo>
                  <a:pt x="470013" y="120009"/>
                </a:lnTo>
                <a:cubicBezTo>
                  <a:pt x="480013" y="126676"/>
                  <a:pt x="491516" y="131511"/>
                  <a:pt x="500014" y="140010"/>
                </a:cubicBezTo>
                <a:cubicBezTo>
                  <a:pt x="527468" y="167466"/>
                  <a:pt x="511070" y="157030"/>
                  <a:pt x="550015" y="170012"/>
                </a:cubicBezTo>
                <a:cubicBezTo>
                  <a:pt x="606889" y="226890"/>
                  <a:pt x="552125" y="181068"/>
                  <a:pt x="610017" y="210015"/>
                </a:cubicBezTo>
                <a:cubicBezTo>
                  <a:pt x="620767" y="215390"/>
                  <a:pt x="628971" y="225282"/>
                  <a:pt x="640018" y="230017"/>
                </a:cubicBezTo>
                <a:cubicBezTo>
                  <a:pt x="652651" y="235431"/>
                  <a:pt x="666804" y="236242"/>
                  <a:pt x="680019" y="240018"/>
                </a:cubicBezTo>
                <a:cubicBezTo>
                  <a:pt x="690155" y="242914"/>
                  <a:pt x="700331" y="245865"/>
                  <a:pt x="710020" y="250018"/>
                </a:cubicBezTo>
                <a:cubicBezTo>
                  <a:pt x="723722" y="255891"/>
                  <a:pt x="736063" y="264785"/>
                  <a:pt x="750021" y="270020"/>
                </a:cubicBezTo>
                <a:cubicBezTo>
                  <a:pt x="762890" y="274846"/>
                  <a:pt x="776583" y="277140"/>
                  <a:pt x="790022" y="280020"/>
                </a:cubicBezTo>
                <a:cubicBezTo>
                  <a:pt x="823262" y="287143"/>
                  <a:pt x="857775" y="289271"/>
                  <a:pt x="890025" y="300022"/>
                </a:cubicBezTo>
                <a:cubicBezTo>
                  <a:pt x="943636" y="317894"/>
                  <a:pt x="897618" y="303932"/>
                  <a:pt x="970027" y="320023"/>
                </a:cubicBezTo>
                <a:cubicBezTo>
                  <a:pt x="983444" y="323005"/>
                  <a:pt x="996297" y="329427"/>
                  <a:pt x="1010028" y="330024"/>
                </a:cubicBezTo>
                <a:cubicBezTo>
                  <a:pt x="1073303" y="332775"/>
                  <a:pt x="1136698" y="330024"/>
                  <a:pt x="1200033" y="330024"/>
                </a:cubicBezTo>
              </a:path>
            </a:pathLst>
          </a:custGeom>
          <a:ln w="57150" cmpd="sng">
            <a:solidFill>
              <a:schemeClr val="tx2"/>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7" name="Forma libre 16"/>
          <p:cNvSpPr/>
          <p:nvPr/>
        </p:nvSpPr>
        <p:spPr>
          <a:xfrm>
            <a:off x="6741842" y="1210088"/>
            <a:ext cx="1848393" cy="3940288"/>
          </a:xfrm>
          <a:custGeom>
            <a:avLst/>
            <a:gdLst>
              <a:gd name="connsiteX0" fmla="*/ 170005 w 1750048"/>
              <a:gd name="connsiteY0" fmla="*/ 180013 h 3700270"/>
              <a:gd name="connsiteX1" fmla="*/ 420011 w 1750048"/>
              <a:gd name="connsiteY1" fmla="*/ 130010 h 3700270"/>
              <a:gd name="connsiteX2" fmla="*/ 500014 w 1750048"/>
              <a:gd name="connsiteY2" fmla="*/ 120009 h 3700270"/>
              <a:gd name="connsiteX3" fmla="*/ 650018 w 1750048"/>
              <a:gd name="connsiteY3" fmla="*/ 100008 h 3700270"/>
              <a:gd name="connsiteX4" fmla="*/ 800022 w 1750048"/>
              <a:gd name="connsiteY4" fmla="*/ 60005 h 3700270"/>
              <a:gd name="connsiteX5" fmla="*/ 840023 w 1750048"/>
              <a:gd name="connsiteY5" fmla="*/ 40003 h 3700270"/>
              <a:gd name="connsiteX6" fmla="*/ 890024 w 1750048"/>
              <a:gd name="connsiteY6" fmla="*/ 30002 h 3700270"/>
              <a:gd name="connsiteX7" fmla="*/ 930025 w 1750048"/>
              <a:gd name="connsiteY7" fmla="*/ 20002 h 3700270"/>
              <a:gd name="connsiteX8" fmla="*/ 960026 w 1750048"/>
              <a:gd name="connsiteY8" fmla="*/ 10001 h 3700270"/>
              <a:gd name="connsiteX9" fmla="*/ 1020028 w 1750048"/>
              <a:gd name="connsiteY9" fmla="*/ 0 h 3700270"/>
              <a:gd name="connsiteX10" fmla="*/ 1090030 w 1750048"/>
              <a:gd name="connsiteY10" fmla="*/ 10001 h 3700270"/>
              <a:gd name="connsiteX11" fmla="*/ 1190033 w 1750048"/>
              <a:gd name="connsiteY11" fmla="*/ 30002 h 3700270"/>
              <a:gd name="connsiteX12" fmla="*/ 1240034 w 1750048"/>
              <a:gd name="connsiteY12" fmla="*/ 50004 h 3700270"/>
              <a:gd name="connsiteX13" fmla="*/ 1280035 w 1750048"/>
              <a:gd name="connsiteY13" fmla="*/ 70005 h 3700270"/>
              <a:gd name="connsiteX14" fmla="*/ 1330036 w 1750048"/>
              <a:gd name="connsiteY14" fmla="*/ 80006 h 3700270"/>
              <a:gd name="connsiteX15" fmla="*/ 1350037 w 1750048"/>
              <a:gd name="connsiteY15" fmla="*/ 100008 h 3700270"/>
              <a:gd name="connsiteX16" fmla="*/ 1380038 w 1750048"/>
              <a:gd name="connsiteY16" fmla="*/ 120009 h 3700270"/>
              <a:gd name="connsiteX17" fmla="*/ 1420039 w 1750048"/>
              <a:gd name="connsiteY17" fmla="*/ 170013 h 3700270"/>
              <a:gd name="connsiteX18" fmla="*/ 1490041 w 1750048"/>
              <a:gd name="connsiteY18" fmla="*/ 210016 h 3700270"/>
              <a:gd name="connsiteX19" fmla="*/ 1540042 w 1750048"/>
              <a:gd name="connsiteY19" fmla="*/ 250018 h 3700270"/>
              <a:gd name="connsiteX20" fmla="*/ 1570043 w 1750048"/>
              <a:gd name="connsiteY20" fmla="*/ 280021 h 3700270"/>
              <a:gd name="connsiteX21" fmla="*/ 1620044 w 1750048"/>
              <a:gd name="connsiteY21" fmla="*/ 320024 h 3700270"/>
              <a:gd name="connsiteX22" fmla="*/ 1650045 w 1750048"/>
              <a:gd name="connsiteY22" fmla="*/ 390029 h 3700270"/>
              <a:gd name="connsiteX23" fmla="*/ 1680046 w 1750048"/>
              <a:gd name="connsiteY23" fmla="*/ 500037 h 3700270"/>
              <a:gd name="connsiteX24" fmla="*/ 1700046 w 1750048"/>
              <a:gd name="connsiteY24" fmla="*/ 660048 h 3700270"/>
              <a:gd name="connsiteX25" fmla="*/ 1720047 w 1750048"/>
              <a:gd name="connsiteY25" fmla="*/ 720053 h 3700270"/>
              <a:gd name="connsiteX26" fmla="*/ 1730047 w 1750048"/>
              <a:gd name="connsiteY26" fmla="*/ 750055 h 3700270"/>
              <a:gd name="connsiteX27" fmla="*/ 1740048 w 1750048"/>
              <a:gd name="connsiteY27" fmla="*/ 820060 h 3700270"/>
              <a:gd name="connsiteX28" fmla="*/ 1750048 w 1750048"/>
              <a:gd name="connsiteY28" fmla="*/ 850062 h 3700270"/>
              <a:gd name="connsiteX29" fmla="*/ 1730047 w 1750048"/>
              <a:gd name="connsiteY29" fmla="*/ 1020075 h 3700270"/>
              <a:gd name="connsiteX30" fmla="*/ 1720047 w 1750048"/>
              <a:gd name="connsiteY30" fmla="*/ 1120082 h 3700270"/>
              <a:gd name="connsiteX31" fmla="*/ 1700046 w 1750048"/>
              <a:gd name="connsiteY31" fmla="*/ 1420104 h 3700270"/>
              <a:gd name="connsiteX32" fmla="*/ 1690046 w 1750048"/>
              <a:gd name="connsiteY32" fmla="*/ 1700124 h 3700270"/>
              <a:gd name="connsiteX33" fmla="*/ 1670046 w 1750048"/>
              <a:gd name="connsiteY33" fmla="*/ 1850135 h 3700270"/>
              <a:gd name="connsiteX34" fmla="*/ 1650045 w 1750048"/>
              <a:gd name="connsiteY34" fmla="*/ 1880137 h 3700270"/>
              <a:gd name="connsiteX35" fmla="*/ 1590043 w 1750048"/>
              <a:gd name="connsiteY35" fmla="*/ 2040149 h 3700270"/>
              <a:gd name="connsiteX36" fmla="*/ 1540042 w 1750048"/>
              <a:gd name="connsiteY36" fmla="*/ 2090153 h 3700270"/>
              <a:gd name="connsiteX37" fmla="*/ 1530042 w 1750048"/>
              <a:gd name="connsiteY37" fmla="*/ 2120155 h 3700270"/>
              <a:gd name="connsiteX38" fmla="*/ 1490041 w 1750048"/>
              <a:gd name="connsiteY38" fmla="*/ 2180159 h 3700270"/>
              <a:gd name="connsiteX39" fmla="*/ 1470040 w 1750048"/>
              <a:gd name="connsiteY39" fmla="*/ 2230163 h 3700270"/>
              <a:gd name="connsiteX40" fmla="*/ 1400038 w 1750048"/>
              <a:gd name="connsiteY40" fmla="*/ 2300168 h 3700270"/>
              <a:gd name="connsiteX41" fmla="*/ 1370037 w 1750048"/>
              <a:gd name="connsiteY41" fmla="*/ 2350172 h 3700270"/>
              <a:gd name="connsiteX42" fmla="*/ 1330036 w 1750048"/>
              <a:gd name="connsiteY42" fmla="*/ 2410176 h 3700270"/>
              <a:gd name="connsiteX43" fmla="*/ 1280035 w 1750048"/>
              <a:gd name="connsiteY43" fmla="*/ 2490182 h 3700270"/>
              <a:gd name="connsiteX44" fmla="*/ 1220033 w 1750048"/>
              <a:gd name="connsiteY44" fmla="*/ 2580188 h 3700270"/>
              <a:gd name="connsiteX45" fmla="*/ 1160032 w 1750048"/>
              <a:gd name="connsiteY45" fmla="*/ 2630192 h 3700270"/>
              <a:gd name="connsiteX46" fmla="*/ 1080030 w 1750048"/>
              <a:gd name="connsiteY46" fmla="*/ 2720199 h 3700270"/>
              <a:gd name="connsiteX47" fmla="*/ 1010028 w 1750048"/>
              <a:gd name="connsiteY47" fmla="*/ 2790204 h 3700270"/>
              <a:gd name="connsiteX48" fmla="*/ 970027 w 1750048"/>
              <a:gd name="connsiteY48" fmla="*/ 2840207 h 3700270"/>
              <a:gd name="connsiteX49" fmla="*/ 950026 w 1750048"/>
              <a:gd name="connsiteY49" fmla="*/ 2880210 h 3700270"/>
              <a:gd name="connsiteX50" fmla="*/ 870024 w 1750048"/>
              <a:gd name="connsiteY50" fmla="*/ 2940215 h 3700270"/>
              <a:gd name="connsiteX51" fmla="*/ 830023 w 1750048"/>
              <a:gd name="connsiteY51" fmla="*/ 2980218 h 3700270"/>
              <a:gd name="connsiteX52" fmla="*/ 760021 w 1750048"/>
              <a:gd name="connsiteY52" fmla="*/ 3030221 h 3700270"/>
              <a:gd name="connsiteX53" fmla="*/ 700019 w 1750048"/>
              <a:gd name="connsiteY53" fmla="*/ 3070224 h 3700270"/>
              <a:gd name="connsiteX54" fmla="*/ 630017 w 1750048"/>
              <a:gd name="connsiteY54" fmla="*/ 3130228 h 3700270"/>
              <a:gd name="connsiteX55" fmla="*/ 600016 w 1750048"/>
              <a:gd name="connsiteY55" fmla="*/ 3160231 h 3700270"/>
              <a:gd name="connsiteX56" fmla="*/ 530015 w 1750048"/>
              <a:gd name="connsiteY56" fmla="*/ 3210234 h 3700270"/>
              <a:gd name="connsiteX57" fmla="*/ 480013 w 1750048"/>
              <a:gd name="connsiteY57" fmla="*/ 3270239 h 3700270"/>
              <a:gd name="connsiteX58" fmla="*/ 430012 w 1750048"/>
              <a:gd name="connsiteY58" fmla="*/ 3310242 h 3700270"/>
              <a:gd name="connsiteX59" fmla="*/ 410011 w 1750048"/>
              <a:gd name="connsiteY59" fmla="*/ 3340244 h 3700270"/>
              <a:gd name="connsiteX60" fmla="*/ 320009 w 1750048"/>
              <a:gd name="connsiteY60" fmla="*/ 3410249 h 3700270"/>
              <a:gd name="connsiteX61" fmla="*/ 280008 w 1750048"/>
              <a:gd name="connsiteY61" fmla="*/ 3450252 h 3700270"/>
              <a:gd name="connsiteX62" fmla="*/ 250007 w 1750048"/>
              <a:gd name="connsiteY62" fmla="*/ 3470253 h 3700270"/>
              <a:gd name="connsiteX63" fmla="*/ 210006 w 1750048"/>
              <a:gd name="connsiteY63" fmla="*/ 3500255 h 3700270"/>
              <a:gd name="connsiteX64" fmla="*/ 160004 w 1750048"/>
              <a:gd name="connsiteY64" fmla="*/ 3540258 h 3700270"/>
              <a:gd name="connsiteX65" fmla="*/ 130004 w 1750048"/>
              <a:gd name="connsiteY65" fmla="*/ 3580261 h 3700270"/>
              <a:gd name="connsiteX66" fmla="*/ 90002 w 1750048"/>
              <a:gd name="connsiteY66" fmla="*/ 3600263 h 3700270"/>
              <a:gd name="connsiteX67" fmla="*/ 60002 w 1750048"/>
              <a:gd name="connsiteY67" fmla="*/ 3620264 h 3700270"/>
              <a:gd name="connsiteX68" fmla="*/ 0 w 1750048"/>
              <a:gd name="connsiteY68" fmla="*/ 3700270 h 37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750048" h="3700270">
                <a:moveTo>
                  <a:pt x="170005" y="180013"/>
                </a:moveTo>
                <a:cubicBezTo>
                  <a:pt x="253340" y="163345"/>
                  <a:pt x="335682" y="140552"/>
                  <a:pt x="420011" y="130010"/>
                </a:cubicBezTo>
                <a:lnTo>
                  <a:pt x="500014" y="120009"/>
                </a:lnTo>
                <a:cubicBezTo>
                  <a:pt x="585774" y="110479"/>
                  <a:pt x="582974" y="115480"/>
                  <a:pt x="650018" y="100008"/>
                </a:cubicBezTo>
                <a:cubicBezTo>
                  <a:pt x="674505" y="94357"/>
                  <a:pt x="773385" y="69691"/>
                  <a:pt x="800022" y="60005"/>
                </a:cubicBezTo>
                <a:cubicBezTo>
                  <a:pt x="814032" y="54910"/>
                  <a:pt x="825880" y="44718"/>
                  <a:pt x="840023" y="40003"/>
                </a:cubicBezTo>
                <a:cubicBezTo>
                  <a:pt x="856148" y="34628"/>
                  <a:pt x="873432" y="33689"/>
                  <a:pt x="890024" y="30002"/>
                </a:cubicBezTo>
                <a:cubicBezTo>
                  <a:pt x="903441" y="27020"/>
                  <a:pt x="916810" y="23778"/>
                  <a:pt x="930025" y="20002"/>
                </a:cubicBezTo>
                <a:cubicBezTo>
                  <a:pt x="940161" y="17106"/>
                  <a:pt x="949736" y="12288"/>
                  <a:pt x="960026" y="10001"/>
                </a:cubicBezTo>
                <a:cubicBezTo>
                  <a:pt x="979820" y="5602"/>
                  <a:pt x="1000027" y="3334"/>
                  <a:pt x="1020028" y="0"/>
                </a:cubicBezTo>
                <a:cubicBezTo>
                  <a:pt x="1043362" y="3334"/>
                  <a:pt x="1066818" y="5905"/>
                  <a:pt x="1090030" y="10001"/>
                </a:cubicBezTo>
                <a:cubicBezTo>
                  <a:pt x="1123507" y="15909"/>
                  <a:pt x="1190033" y="30002"/>
                  <a:pt x="1190033" y="30002"/>
                </a:cubicBezTo>
                <a:cubicBezTo>
                  <a:pt x="1206700" y="36669"/>
                  <a:pt x="1223630" y="42713"/>
                  <a:pt x="1240034" y="50004"/>
                </a:cubicBezTo>
                <a:cubicBezTo>
                  <a:pt x="1253657" y="56059"/>
                  <a:pt x="1265893" y="65291"/>
                  <a:pt x="1280035" y="70005"/>
                </a:cubicBezTo>
                <a:cubicBezTo>
                  <a:pt x="1296160" y="75380"/>
                  <a:pt x="1313369" y="76672"/>
                  <a:pt x="1330036" y="80006"/>
                </a:cubicBezTo>
                <a:cubicBezTo>
                  <a:pt x="1336703" y="86673"/>
                  <a:pt x="1342674" y="94118"/>
                  <a:pt x="1350037" y="100008"/>
                </a:cubicBezTo>
                <a:cubicBezTo>
                  <a:pt x="1359422" y="107516"/>
                  <a:pt x="1371539" y="111510"/>
                  <a:pt x="1380038" y="120009"/>
                </a:cubicBezTo>
                <a:cubicBezTo>
                  <a:pt x="1406786" y="146758"/>
                  <a:pt x="1390349" y="150219"/>
                  <a:pt x="1420039" y="170013"/>
                </a:cubicBezTo>
                <a:cubicBezTo>
                  <a:pt x="1519713" y="236465"/>
                  <a:pt x="1408193" y="148627"/>
                  <a:pt x="1490041" y="210016"/>
                </a:cubicBezTo>
                <a:cubicBezTo>
                  <a:pt x="1507116" y="222823"/>
                  <a:pt x="1523979" y="235962"/>
                  <a:pt x="1540042" y="250018"/>
                </a:cubicBezTo>
                <a:cubicBezTo>
                  <a:pt x="1550686" y="259332"/>
                  <a:pt x="1559178" y="270967"/>
                  <a:pt x="1570043" y="280021"/>
                </a:cubicBezTo>
                <a:cubicBezTo>
                  <a:pt x="1645727" y="343094"/>
                  <a:pt x="1561862" y="261837"/>
                  <a:pt x="1620044" y="320024"/>
                </a:cubicBezTo>
                <a:cubicBezTo>
                  <a:pt x="1652241" y="416613"/>
                  <a:pt x="1600608" y="266431"/>
                  <a:pt x="1650045" y="390029"/>
                </a:cubicBezTo>
                <a:cubicBezTo>
                  <a:pt x="1670347" y="440787"/>
                  <a:pt x="1670002" y="449815"/>
                  <a:pt x="1680046" y="500037"/>
                </a:cubicBezTo>
                <a:cubicBezTo>
                  <a:pt x="1686753" y="580528"/>
                  <a:pt x="1681829" y="599323"/>
                  <a:pt x="1700046" y="660048"/>
                </a:cubicBezTo>
                <a:cubicBezTo>
                  <a:pt x="1706104" y="680242"/>
                  <a:pt x="1713380" y="700051"/>
                  <a:pt x="1720047" y="720053"/>
                </a:cubicBezTo>
                <a:lnTo>
                  <a:pt x="1730047" y="750055"/>
                </a:lnTo>
                <a:cubicBezTo>
                  <a:pt x="1733381" y="773390"/>
                  <a:pt x="1735425" y="796946"/>
                  <a:pt x="1740048" y="820060"/>
                </a:cubicBezTo>
                <a:cubicBezTo>
                  <a:pt x="1742115" y="830397"/>
                  <a:pt x="1750048" y="839520"/>
                  <a:pt x="1750048" y="850062"/>
                </a:cubicBezTo>
                <a:cubicBezTo>
                  <a:pt x="1750048" y="949561"/>
                  <a:pt x="1747094" y="951887"/>
                  <a:pt x="1730047" y="1020075"/>
                </a:cubicBezTo>
                <a:cubicBezTo>
                  <a:pt x="1726714" y="1053411"/>
                  <a:pt x="1722352" y="1086659"/>
                  <a:pt x="1720047" y="1120082"/>
                </a:cubicBezTo>
                <a:cubicBezTo>
                  <a:pt x="1692771" y="1515606"/>
                  <a:pt x="1724695" y="1148972"/>
                  <a:pt x="1700046" y="1420104"/>
                </a:cubicBezTo>
                <a:cubicBezTo>
                  <a:pt x="1696713" y="1513444"/>
                  <a:pt x="1694955" y="1606854"/>
                  <a:pt x="1690046" y="1700124"/>
                </a:cubicBezTo>
                <a:cubicBezTo>
                  <a:pt x="1689462" y="1711212"/>
                  <a:pt x="1680980" y="1820977"/>
                  <a:pt x="1670046" y="1850135"/>
                </a:cubicBezTo>
                <a:cubicBezTo>
                  <a:pt x="1665826" y="1861389"/>
                  <a:pt x="1656712" y="1870136"/>
                  <a:pt x="1650045" y="1880137"/>
                </a:cubicBezTo>
                <a:cubicBezTo>
                  <a:pt x="1638884" y="1924785"/>
                  <a:pt x="1624908" y="2005282"/>
                  <a:pt x="1590043" y="2040149"/>
                </a:cubicBezTo>
                <a:lnTo>
                  <a:pt x="1540042" y="2090153"/>
                </a:lnTo>
                <a:cubicBezTo>
                  <a:pt x="1536709" y="2100154"/>
                  <a:pt x="1535161" y="2110940"/>
                  <a:pt x="1530042" y="2120155"/>
                </a:cubicBezTo>
                <a:cubicBezTo>
                  <a:pt x="1518368" y="2141168"/>
                  <a:pt x="1498968" y="2157840"/>
                  <a:pt x="1490041" y="2180159"/>
                </a:cubicBezTo>
                <a:cubicBezTo>
                  <a:pt x="1483374" y="2196827"/>
                  <a:pt x="1480811" y="2215801"/>
                  <a:pt x="1470040" y="2230163"/>
                </a:cubicBezTo>
                <a:cubicBezTo>
                  <a:pt x="1450241" y="2256563"/>
                  <a:pt x="1400038" y="2300168"/>
                  <a:pt x="1400038" y="2300168"/>
                </a:cubicBezTo>
                <a:cubicBezTo>
                  <a:pt x="1376826" y="2369810"/>
                  <a:pt x="1406643" y="2295261"/>
                  <a:pt x="1370037" y="2350172"/>
                </a:cubicBezTo>
                <a:cubicBezTo>
                  <a:pt x="1321603" y="2422826"/>
                  <a:pt x="1375895" y="2364314"/>
                  <a:pt x="1330036" y="2410176"/>
                </a:cubicBezTo>
                <a:cubicBezTo>
                  <a:pt x="1244865" y="2580529"/>
                  <a:pt x="1337333" y="2411395"/>
                  <a:pt x="1280035" y="2490182"/>
                </a:cubicBezTo>
                <a:cubicBezTo>
                  <a:pt x="1258827" y="2519343"/>
                  <a:pt x="1245528" y="2554690"/>
                  <a:pt x="1220033" y="2580188"/>
                </a:cubicBezTo>
                <a:cubicBezTo>
                  <a:pt x="1116026" y="2684206"/>
                  <a:pt x="1257472" y="2546669"/>
                  <a:pt x="1160032" y="2630192"/>
                </a:cubicBezTo>
                <a:cubicBezTo>
                  <a:pt x="1079975" y="2698815"/>
                  <a:pt x="1160067" y="2640159"/>
                  <a:pt x="1080030" y="2720199"/>
                </a:cubicBezTo>
                <a:cubicBezTo>
                  <a:pt x="986696" y="2813537"/>
                  <a:pt x="1090026" y="2683532"/>
                  <a:pt x="1010028" y="2790204"/>
                </a:cubicBezTo>
                <a:cubicBezTo>
                  <a:pt x="986149" y="2861839"/>
                  <a:pt x="1020287" y="2779892"/>
                  <a:pt x="970027" y="2840207"/>
                </a:cubicBezTo>
                <a:cubicBezTo>
                  <a:pt x="960483" y="2851660"/>
                  <a:pt x="958295" y="2867806"/>
                  <a:pt x="950026" y="2880210"/>
                </a:cubicBezTo>
                <a:cubicBezTo>
                  <a:pt x="934386" y="2903671"/>
                  <a:pt x="883421" y="2929497"/>
                  <a:pt x="870024" y="2940215"/>
                </a:cubicBezTo>
                <a:cubicBezTo>
                  <a:pt x="855299" y="2951995"/>
                  <a:pt x="844214" y="2967800"/>
                  <a:pt x="830023" y="2980218"/>
                </a:cubicBezTo>
                <a:cubicBezTo>
                  <a:pt x="754945" y="3045914"/>
                  <a:pt x="822251" y="2980436"/>
                  <a:pt x="760021" y="3030221"/>
                </a:cubicBezTo>
                <a:cubicBezTo>
                  <a:pt x="709117" y="3070946"/>
                  <a:pt x="780648" y="3029909"/>
                  <a:pt x="700019" y="3070224"/>
                </a:cubicBezTo>
                <a:cubicBezTo>
                  <a:pt x="649727" y="3120521"/>
                  <a:pt x="721791" y="3049923"/>
                  <a:pt x="630017" y="3130228"/>
                </a:cubicBezTo>
                <a:cubicBezTo>
                  <a:pt x="619373" y="3139541"/>
                  <a:pt x="610754" y="3151027"/>
                  <a:pt x="600016" y="3160231"/>
                </a:cubicBezTo>
                <a:cubicBezTo>
                  <a:pt x="501486" y="3244690"/>
                  <a:pt x="609155" y="3146919"/>
                  <a:pt x="530015" y="3210234"/>
                </a:cubicBezTo>
                <a:cubicBezTo>
                  <a:pt x="496396" y="3237131"/>
                  <a:pt x="518910" y="3231340"/>
                  <a:pt x="480013" y="3270239"/>
                </a:cubicBezTo>
                <a:cubicBezTo>
                  <a:pt x="464920" y="3285332"/>
                  <a:pt x="445105" y="3295149"/>
                  <a:pt x="430012" y="3310242"/>
                </a:cubicBezTo>
                <a:cubicBezTo>
                  <a:pt x="421513" y="3318741"/>
                  <a:pt x="418904" y="3332159"/>
                  <a:pt x="410011" y="3340244"/>
                </a:cubicBezTo>
                <a:cubicBezTo>
                  <a:pt x="381888" y="3365811"/>
                  <a:pt x="346884" y="3383373"/>
                  <a:pt x="320009" y="3410249"/>
                </a:cubicBezTo>
                <a:cubicBezTo>
                  <a:pt x="306675" y="3423583"/>
                  <a:pt x="294325" y="3437980"/>
                  <a:pt x="280008" y="3450252"/>
                </a:cubicBezTo>
                <a:cubicBezTo>
                  <a:pt x="270883" y="3458074"/>
                  <a:pt x="259787" y="3463267"/>
                  <a:pt x="250007" y="3470253"/>
                </a:cubicBezTo>
                <a:cubicBezTo>
                  <a:pt x="236444" y="3479941"/>
                  <a:pt x="222810" y="3489585"/>
                  <a:pt x="210006" y="3500255"/>
                </a:cubicBezTo>
                <a:cubicBezTo>
                  <a:pt x="153010" y="3547754"/>
                  <a:pt x="234175" y="3490810"/>
                  <a:pt x="160004" y="3540258"/>
                </a:cubicBezTo>
                <a:cubicBezTo>
                  <a:pt x="150004" y="3553592"/>
                  <a:pt x="142659" y="3569414"/>
                  <a:pt x="130004" y="3580261"/>
                </a:cubicBezTo>
                <a:cubicBezTo>
                  <a:pt x="118685" y="3589963"/>
                  <a:pt x="102946" y="3592866"/>
                  <a:pt x="90002" y="3600263"/>
                </a:cubicBezTo>
                <a:cubicBezTo>
                  <a:pt x="79567" y="3606226"/>
                  <a:pt x="70002" y="3613597"/>
                  <a:pt x="60002" y="3620264"/>
                </a:cubicBezTo>
                <a:cubicBezTo>
                  <a:pt x="14771" y="3688114"/>
                  <a:pt x="36999" y="3663271"/>
                  <a:pt x="0" y="3700270"/>
                </a:cubicBezTo>
              </a:path>
            </a:pathLst>
          </a:custGeom>
          <a:ln w="57150" cmpd="sng">
            <a:solidFill>
              <a:schemeClr val="tx2"/>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8" name="Forma libre 17"/>
          <p:cNvSpPr/>
          <p:nvPr/>
        </p:nvSpPr>
        <p:spPr>
          <a:xfrm>
            <a:off x="505951" y="5000365"/>
            <a:ext cx="1614107" cy="1280617"/>
          </a:xfrm>
          <a:custGeom>
            <a:avLst/>
            <a:gdLst>
              <a:gd name="connsiteX0" fmla="*/ 1424410 w 1424410"/>
              <a:gd name="connsiteY0" fmla="*/ 1260091 h 1280617"/>
              <a:gd name="connsiteX1" fmla="*/ 1364408 w 1424410"/>
              <a:gd name="connsiteY1" fmla="*/ 1280093 h 1280617"/>
              <a:gd name="connsiteX2" fmla="*/ 1234405 w 1424410"/>
              <a:gd name="connsiteY2" fmla="*/ 1270092 h 1280617"/>
              <a:gd name="connsiteX3" fmla="*/ 1174403 w 1424410"/>
              <a:gd name="connsiteY3" fmla="*/ 1250091 h 1280617"/>
              <a:gd name="connsiteX4" fmla="*/ 1104401 w 1424410"/>
              <a:gd name="connsiteY4" fmla="*/ 1220089 h 1280617"/>
              <a:gd name="connsiteX5" fmla="*/ 1054400 w 1424410"/>
              <a:gd name="connsiteY5" fmla="*/ 1180086 h 1280617"/>
              <a:gd name="connsiteX6" fmla="*/ 1034399 w 1424410"/>
              <a:gd name="connsiteY6" fmla="*/ 1160084 h 1280617"/>
              <a:gd name="connsiteX7" fmla="*/ 994398 w 1424410"/>
              <a:gd name="connsiteY7" fmla="*/ 1130082 h 1280617"/>
              <a:gd name="connsiteX8" fmla="*/ 954397 w 1424410"/>
              <a:gd name="connsiteY8" fmla="*/ 1090079 h 1280617"/>
              <a:gd name="connsiteX9" fmla="*/ 794393 w 1424410"/>
              <a:gd name="connsiteY9" fmla="*/ 980071 h 1280617"/>
              <a:gd name="connsiteX10" fmla="*/ 584387 w 1424410"/>
              <a:gd name="connsiteY10" fmla="*/ 760055 h 1280617"/>
              <a:gd name="connsiteX11" fmla="*/ 504385 w 1424410"/>
              <a:gd name="connsiteY11" fmla="*/ 690050 h 1280617"/>
              <a:gd name="connsiteX12" fmla="*/ 394382 w 1424410"/>
              <a:gd name="connsiteY12" fmla="*/ 680049 h 1280617"/>
              <a:gd name="connsiteX13" fmla="*/ 354381 w 1424410"/>
              <a:gd name="connsiteY13" fmla="*/ 660048 h 1280617"/>
              <a:gd name="connsiteX14" fmla="*/ 194376 w 1424410"/>
              <a:gd name="connsiteY14" fmla="*/ 650047 h 1280617"/>
              <a:gd name="connsiteX15" fmla="*/ 144375 w 1424410"/>
              <a:gd name="connsiteY15" fmla="*/ 640046 h 1280617"/>
              <a:gd name="connsiteX16" fmla="*/ 44372 w 1424410"/>
              <a:gd name="connsiteY16" fmla="*/ 570041 h 1280617"/>
              <a:gd name="connsiteX17" fmla="*/ 24372 w 1424410"/>
              <a:gd name="connsiteY17" fmla="*/ 540039 h 1280617"/>
              <a:gd name="connsiteX18" fmla="*/ 14371 w 1424410"/>
              <a:gd name="connsiteY18" fmla="*/ 500036 h 1280617"/>
              <a:gd name="connsiteX19" fmla="*/ 14371 w 1424410"/>
              <a:gd name="connsiteY19" fmla="*/ 250018 h 1280617"/>
              <a:gd name="connsiteX20" fmla="*/ 144375 w 1424410"/>
              <a:gd name="connsiteY20" fmla="*/ 240017 h 1280617"/>
              <a:gd name="connsiteX21" fmla="*/ 194376 w 1424410"/>
              <a:gd name="connsiteY21" fmla="*/ 200014 h 1280617"/>
              <a:gd name="connsiteX22" fmla="*/ 244378 w 1424410"/>
              <a:gd name="connsiteY22" fmla="*/ 160011 h 1280617"/>
              <a:gd name="connsiteX23" fmla="*/ 254378 w 1424410"/>
              <a:gd name="connsiteY23" fmla="*/ 130009 h 1280617"/>
              <a:gd name="connsiteX24" fmla="*/ 294379 w 1424410"/>
              <a:gd name="connsiteY24" fmla="*/ 70005 h 1280617"/>
              <a:gd name="connsiteX25" fmla="*/ 304379 w 1424410"/>
              <a:gd name="connsiteY25" fmla="*/ 0 h 128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4410" h="1280617">
                <a:moveTo>
                  <a:pt x="1424410" y="1260091"/>
                </a:moveTo>
                <a:cubicBezTo>
                  <a:pt x="1404409" y="1266758"/>
                  <a:pt x="1385462" y="1278985"/>
                  <a:pt x="1364408" y="1280093"/>
                </a:cubicBezTo>
                <a:cubicBezTo>
                  <a:pt x="1321006" y="1282377"/>
                  <a:pt x="1277335" y="1276871"/>
                  <a:pt x="1234405" y="1270092"/>
                </a:cubicBezTo>
                <a:cubicBezTo>
                  <a:pt x="1213580" y="1266804"/>
                  <a:pt x="1194404" y="1256758"/>
                  <a:pt x="1174403" y="1250091"/>
                </a:cubicBezTo>
                <a:cubicBezTo>
                  <a:pt x="1130262" y="1235377"/>
                  <a:pt x="1153826" y="1244802"/>
                  <a:pt x="1104401" y="1220089"/>
                </a:cubicBezTo>
                <a:cubicBezTo>
                  <a:pt x="1056115" y="1171798"/>
                  <a:pt x="1117471" y="1230544"/>
                  <a:pt x="1054400" y="1180086"/>
                </a:cubicBezTo>
                <a:cubicBezTo>
                  <a:pt x="1047037" y="1174196"/>
                  <a:pt x="1041642" y="1166120"/>
                  <a:pt x="1034399" y="1160084"/>
                </a:cubicBezTo>
                <a:cubicBezTo>
                  <a:pt x="1021595" y="1149414"/>
                  <a:pt x="1006941" y="1141058"/>
                  <a:pt x="994398" y="1130082"/>
                </a:cubicBezTo>
                <a:cubicBezTo>
                  <a:pt x="980207" y="1117664"/>
                  <a:pt x="969032" y="1101971"/>
                  <a:pt x="954397" y="1090079"/>
                </a:cubicBezTo>
                <a:cubicBezTo>
                  <a:pt x="848853" y="1004320"/>
                  <a:pt x="871251" y="1018501"/>
                  <a:pt x="794393" y="980071"/>
                </a:cubicBezTo>
                <a:cubicBezTo>
                  <a:pt x="556432" y="698833"/>
                  <a:pt x="804788" y="980465"/>
                  <a:pt x="584387" y="760055"/>
                </a:cubicBezTo>
                <a:cubicBezTo>
                  <a:pt x="554888" y="730555"/>
                  <a:pt x="566716" y="695717"/>
                  <a:pt x="504385" y="690050"/>
                </a:cubicBezTo>
                <a:lnTo>
                  <a:pt x="394382" y="680049"/>
                </a:lnTo>
                <a:cubicBezTo>
                  <a:pt x="381048" y="673382"/>
                  <a:pt x="369124" y="662259"/>
                  <a:pt x="354381" y="660048"/>
                </a:cubicBezTo>
                <a:cubicBezTo>
                  <a:pt x="301533" y="652121"/>
                  <a:pt x="247574" y="655114"/>
                  <a:pt x="194376" y="650047"/>
                </a:cubicBezTo>
                <a:cubicBezTo>
                  <a:pt x="177455" y="648435"/>
                  <a:pt x="161042" y="643380"/>
                  <a:pt x="144375" y="640046"/>
                </a:cubicBezTo>
                <a:cubicBezTo>
                  <a:pt x="112727" y="620265"/>
                  <a:pt x="69714" y="601721"/>
                  <a:pt x="44372" y="570041"/>
                </a:cubicBezTo>
                <a:cubicBezTo>
                  <a:pt x="36864" y="560655"/>
                  <a:pt x="31039" y="550040"/>
                  <a:pt x="24372" y="540039"/>
                </a:cubicBezTo>
                <a:cubicBezTo>
                  <a:pt x="21038" y="526705"/>
                  <a:pt x="16631" y="513594"/>
                  <a:pt x="14371" y="500036"/>
                </a:cubicBezTo>
                <a:cubicBezTo>
                  <a:pt x="4475" y="440657"/>
                  <a:pt x="-12298" y="284308"/>
                  <a:pt x="14371" y="250018"/>
                </a:cubicBezTo>
                <a:cubicBezTo>
                  <a:pt x="41054" y="215710"/>
                  <a:pt x="101040" y="243351"/>
                  <a:pt x="144375" y="240017"/>
                </a:cubicBezTo>
                <a:cubicBezTo>
                  <a:pt x="236715" y="178456"/>
                  <a:pt x="123129" y="257015"/>
                  <a:pt x="194376" y="200014"/>
                </a:cubicBezTo>
                <a:cubicBezTo>
                  <a:pt x="257458" y="149545"/>
                  <a:pt x="196081" y="208311"/>
                  <a:pt x="244378" y="160011"/>
                </a:cubicBezTo>
                <a:cubicBezTo>
                  <a:pt x="247711" y="150010"/>
                  <a:pt x="249259" y="139224"/>
                  <a:pt x="254378" y="130009"/>
                </a:cubicBezTo>
                <a:cubicBezTo>
                  <a:pt x="266052" y="108996"/>
                  <a:pt x="294379" y="70005"/>
                  <a:pt x="294379" y="70005"/>
                </a:cubicBezTo>
                <a:cubicBezTo>
                  <a:pt x="308595" y="27352"/>
                  <a:pt x="304379" y="50544"/>
                  <a:pt x="304379" y="0"/>
                </a:cubicBezTo>
              </a:path>
            </a:pathLst>
          </a:custGeom>
          <a:ln w="57150" cmpd="sng">
            <a:solidFill>
              <a:schemeClr val="tx2"/>
            </a:solidFill>
            <a:prstDash val="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xmlns="" val="237510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4739759"/>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IN SITU </a:t>
            </a:r>
            <a:r>
              <a:rPr lang="es-ES" sz="2000" dirty="0">
                <a:solidFill>
                  <a:schemeClr val="bg1">
                    <a:lumMod val="50000"/>
                    <a:lumOff val="50000"/>
                  </a:schemeClr>
                </a:solidFill>
                <a:latin typeface="Arial"/>
                <a:cs typeface="Arial"/>
              </a:rPr>
              <a:t>3</a:t>
            </a:r>
          </a:p>
          <a:p>
            <a:pPr algn="r"/>
            <a:r>
              <a:rPr lang="es-ES" sz="3200" dirty="0" smtClean="0">
                <a:latin typeface="Arial"/>
                <a:cs typeface="Arial"/>
              </a:rPr>
              <a:t>ESTUDIOS DE COLOR </a:t>
            </a:r>
          </a:p>
          <a:p>
            <a:pPr algn="r"/>
            <a:r>
              <a:rPr lang="es-ES" sz="3200" dirty="0" smtClean="0">
                <a:latin typeface="Arial"/>
                <a:cs typeface="Arial"/>
              </a:rPr>
              <a:t>PARA FONDOS </a:t>
            </a:r>
          </a:p>
          <a:p>
            <a:endParaRPr lang="es-ES" sz="32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Campos cercanos al pueblo de  </a:t>
            </a:r>
            <a:r>
              <a:rPr lang="es-ES" sz="1200" dirty="0">
                <a:solidFill>
                  <a:srgbClr val="A6A6A6"/>
                </a:solidFill>
                <a:latin typeface="Arial"/>
                <a:cs typeface="Arial"/>
              </a:rPr>
              <a:t>S</a:t>
            </a:r>
            <a:r>
              <a:rPr lang="es-ES" sz="1200" dirty="0" smtClean="0">
                <a:solidFill>
                  <a:srgbClr val="A6A6A6"/>
                </a:solidFill>
                <a:latin typeface="Arial"/>
                <a:cs typeface="Arial"/>
              </a:rPr>
              <a:t>antoyo (Palencia)</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Los alumnos pintarán sobre su libreta con pinturas de madera dos bandas de color. Una tendrá el color aproximado del cielo, la otra el color de la tierra. Gracias a la formación previa del alumnado en otras unidades didácticas conocerán cómo mezclar los colores para copiar un tono.</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2185271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0980" y="245862"/>
            <a:ext cx="3715583" cy="276999"/>
          </a:xfrm>
          <a:prstGeom prst="rect">
            <a:avLst/>
          </a:prstGeom>
        </p:spPr>
        <p:txBody>
          <a:bodyPr wrap="square">
            <a:spAutoFit/>
          </a:bodyPr>
          <a:lstStyle/>
          <a:p>
            <a:r>
              <a:rPr lang="pl-PL" sz="1200" dirty="0" err="1" smtClean="0">
                <a:latin typeface="Arial"/>
                <a:cs typeface="Arial"/>
              </a:rPr>
              <a:t>Esquema</a:t>
            </a:r>
            <a:r>
              <a:rPr lang="pl-PL" sz="1200" dirty="0" smtClean="0">
                <a:latin typeface="Arial"/>
                <a:cs typeface="Arial"/>
              </a:rPr>
              <a:t> </a:t>
            </a:r>
            <a:r>
              <a:rPr lang="pl-PL" sz="1200" dirty="0" err="1" smtClean="0">
                <a:latin typeface="Arial"/>
                <a:cs typeface="Arial"/>
              </a:rPr>
              <a:t>creado</a:t>
            </a:r>
            <a:r>
              <a:rPr lang="pl-PL" sz="1200" dirty="0" smtClean="0">
                <a:latin typeface="Arial"/>
                <a:cs typeface="Arial"/>
              </a:rPr>
              <a:t> por el autor</a:t>
            </a:r>
            <a:endParaRPr lang="es-ES" sz="1200" dirty="0">
              <a:latin typeface="Arial"/>
              <a:cs typeface="Arial"/>
            </a:endParaRPr>
          </a:p>
        </p:txBody>
      </p:sp>
      <p:sp>
        <p:nvSpPr>
          <p:cNvPr id="3" name="Rectángulo 2"/>
          <p:cNvSpPr/>
          <p:nvPr/>
        </p:nvSpPr>
        <p:spPr>
          <a:xfrm>
            <a:off x="4326563" y="5873829"/>
            <a:ext cx="4572000" cy="677108"/>
          </a:xfrm>
          <a:prstGeom prst="rect">
            <a:avLst/>
          </a:prstGeom>
        </p:spPr>
        <p:txBody>
          <a:bodyPr>
            <a:spAutoFit/>
          </a:bodyPr>
          <a:lstStyle/>
          <a:p>
            <a:r>
              <a:rPr lang="es-ES" sz="1400" dirty="0" smtClean="0">
                <a:latin typeface="Arial"/>
                <a:cs typeface="Arial"/>
              </a:rPr>
              <a:t>EJEMPLOS:</a:t>
            </a:r>
            <a:endParaRPr lang="es-ES" sz="1400" dirty="0">
              <a:latin typeface="Arial"/>
              <a:cs typeface="Arial"/>
            </a:endParaRPr>
          </a:p>
          <a:p>
            <a:pPr algn="just"/>
            <a:r>
              <a:rPr lang="es-ES" sz="1200" dirty="0" smtClean="0">
                <a:solidFill>
                  <a:srgbClr val="A6A6A6"/>
                </a:solidFill>
                <a:latin typeface="Arial"/>
                <a:cs typeface="Arial"/>
              </a:rPr>
              <a:t>En este conjunto de bandas se puede observar el efecto perseguido.</a:t>
            </a:r>
            <a:endParaRPr lang="es-ES" sz="1200" dirty="0">
              <a:solidFill>
                <a:srgbClr val="A6A6A6"/>
              </a:solidFill>
              <a:latin typeface="Arial"/>
              <a:cs typeface="Arial"/>
            </a:endParaRPr>
          </a:p>
        </p:txBody>
      </p:sp>
      <p:grpSp>
        <p:nvGrpSpPr>
          <p:cNvPr id="24" name="Agrupar 23"/>
          <p:cNvGrpSpPr/>
          <p:nvPr/>
        </p:nvGrpSpPr>
        <p:grpSpPr>
          <a:xfrm>
            <a:off x="610980" y="640047"/>
            <a:ext cx="8089258" cy="4975236"/>
            <a:chOff x="610980" y="640047"/>
            <a:chExt cx="8089258" cy="4975236"/>
          </a:xfrm>
        </p:grpSpPr>
        <p:grpSp>
          <p:nvGrpSpPr>
            <p:cNvPr id="23" name="Agrupar 22"/>
            <p:cNvGrpSpPr/>
            <p:nvPr/>
          </p:nvGrpSpPr>
          <p:grpSpPr>
            <a:xfrm>
              <a:off x="610980" y="640047"/>
              <a:ext cx="8089258" cy="4975236"/>
              <a:chOff x="610980" y="640047"/>
              <a:chExt cx="8089258" cy="4975236"/>
            </a:xfrm>
          </p:grpSpPr>
          <p:grpSp>
            <p:nvGrpSpPr>
              <p:cNvPr id="20" name="Agrupar 19"/>
              <p:cNvGrpSpPr/>
              <p:nvPr/>
            </p:nvGrpSpPr>
            <p:grpSpPr>
              <a:xfrm>
                <a:off x="610980" y="640047"/>
                <a:ext cx="8089258" cy="4975236"/>
                <a:chOff x="610980" y="640047"/>
                <a:chExt cx="8089258" cy="4975236"/>
              </a:xfrm>
            </p:grpSpPr>
            <p:grpSp>
              <p:nvGrpSpPr>
                <p:cNvPr id="16" name="Agrupar 15"/>
                <p:cNvGrpSpPr/>
                <p:nvPr/>
              </p:nvGrpSpPr>
              <p:grpSpPr>
                <a:xfrm>
                  <a:off x="610980" y="640047"/>
                  <a:ext cx="8089258" cy="4975236"/>
                  <a:chOff x="610980" y="640047"/>
                  <a:chExt cx="8089258" cy="4975236"/>
                </a:xfrm>
              </p:grpSpPr>
              <p:sp>
                <p:nvSpPr>
                  <p:cNvPr id="4" name="Esquina doblada 3"/>
                  <p:cNvSpPr/>
                  <p:nvPr/>
                </p:nvSpPr>
                <p:spPr>
                  <a:xfrm>
                    <a:off x="610980" y="640047"/>
                    <a:ext cx="8089258" cy="4975236"/>
                  </a:xfrm>
                  <a:prstGeom prst="foldedCorner">
                    <a:avLst>
                      <a:gd name="adj" fmla="val 10216"/>
                    </a:avLst>
                  </a:prstGeom>
                  <a:blipFill rotWithShape="1">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5" name="Agrupar 14"/>
                  <p:cNvGrpSpPr/>
                  <p:nvPr/>
                </p:nvGrpSpPr>
                <p:grpSpPr>
                  <a:xfrm>
                    <a:off x="1461467" y="1543643"/>
                    <a:ext cx="6937592" cy="2892596"/>
                    <a:chOff x="1461467" y="1543643"/>
                    <a:chExt cx="6937592" cy="2892596"/>
                  </a:xfrm>
                </p:grpSpPr>
                <p:grpSp>
                  <p:nvGrpSpPr>
                    <p:cNvPr id="11" name="Agrupar 10"/>
                    <p:cNvGrpSpPr/>
                    <p:nvPr/>
                  </p:nvGrpSpPr>
                  <p:grpSpPr>
                    <a:xfrm>
                      <a:off x="1461467" y="1543643"/>
                      <a:ext cx="3415094" cy="2880210"/>
                      <a:chOff x="1449562" y="1170085"/>
                      <a:chExt cx="1310036" cy="1292476"/>
                    </a:xfrm>
                  </p:grpSpPr>
                  <p:sp>
                    <p:nvSpPr>
                      <p:cNvPr id="5" name="Rectángulo redondeado 4"/>
                      <p:cNvSpPr/>
                      <p:nvPr/>
                    </p:nvSpPr>
                    <p:spPr>
                      <a:xfrm>
                        <a:off x="1449562" y="1170085"/>
                        <a:ext cx="1310036" cy="730054"/>
                      </a:xfrm>
                      <a:prstGeom prst="roundRect">
                        <a:avLst/>
                      </a:prstGeom>
                      <a:solidFill>
                        <a:schemeClr val="accent1">
                          <a:lumMod val="20000"/>
                          <a:lumOff val="80000"/>
                        </a:schemeClr>
                      </a:solidFill>
                      <a:ln>
                        <a:noFill/>
                      </a:ln>
                      <a:effectLst>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redondeado 5"/>
                      <p:cNvSpPr/>
                      <p:nvPr/>
                    </p:nvSpPr>
                    <p:spPr>
                      <a:xfrm>
                        <a:off x="1449562" y="1732507"/>
                        <a:ext cx="1310036" cy="730054"/>
                      </a:xfrm>
                      <a:prstGeom prst="roundRect">
                        <a:avLst/>
                      </a:prstGeom>
                      <a:solidFill>
                        <a:schemeClr val="accent4">
                          <a:lumMod val="60000"/>
                          <a:lumOff val="40000"/>
                          <a:alpha val="76000"/>
                        </a:schemeClr>
                      </a:solidFill>
                      <a:ln>
                        <a:noFill/>
                      </a:ln>
                      <a:effectLst>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12" name="Agrupar 11"/>
                    <p:cNvGrpSpPr/>
                    <p:nvPr/>
                  </p:nvGrpSpPr>
                  <p:grpSpPr>
                    <a:xfrm>
                      <a:off x="4983965" y="1556029"/>
                      <a:ext cx="3415094" cy="2880210"/>
                      <a:chOff x="1415038" y="1170085"/>
                      <a:chExt cx="1310036" cy="1292476"/>
                    </a:xfrm>
                  </p:grpSpPr>
                  <p:sp>
                    <p:nvSpPr>
                      <p:cNvPr id="13" name="Rectángulo redondeado 12"/>
                      <p:cNvSpPr/>
                      <p:nvPr/>
                    </p:nvSpPr>
                    <p:spPr>
                      <a:xfrm>
                        <a:off x="1415038" y="1170085"/>
                        <a:ext cx="1310036" cy="730054"/>
                      </a:xfrm>
                      <a:prstGeom prst="roundRect">
                        <a:avLst/>
                      </a:prstGeom>
                      <a:solidFill>
                        <a:schemeClr val="bg2">
                          <a:lumMod val="25000"/>
                          <a:lumOff val="75000"/>
                        </a:schemeClr>
                      </a:solidFill>
                      <a:ln>
                        <a:noFill/>
                      </a:ln>
                      <a:effectLst>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redondeado 13"/>
                      <p:cNvSpPr/>
                      <p:nvPr/>
                    </p:nvSpPr>
                    <p:spPr>
                      <a:xfrm>
                        <a:off x="1415038" y="1732507"/>
                        <a:ext cx="1310036" cy="730054"/>
                      </a:xfrm>
                      <a:prstGeom prst="roundRect">
                        <a:avLst/>
                      </a:prstGeom>
                      <a:solidFill>
                        <a:schemeClr val="accent4">
                          <a:lumMod val="50000"/>
                          <a:alpha val="76000"/>
                        </a:schemeClr>
                      </a:solidFill>
                      <a:ln>
                        <a:noFill/>
                      </a:ln>
                      <a:effectLst>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grpSp>
            <p:grpSp>
              <p:nvGrpSpPr>
                <p:cNvPr id="19" name="Agrupar 18"/>
                <p:cNvGrpSpPr/>
                <p:nvPr/>
              </p:nvGrpSpPr>
              <p:grpSpPr>
                <a:xfrm>
                  <a:off x="830023" y="1896148"/>
                  <a:ext cx="288000" cy="2421685"/>
                  <a:chOff x="830023" y="1926151"/>
                  <a:chExt cx="288000" cy="2421685"/>
                </a:xfrm>
              </p:grpSpPr>
              <p:sp>
                <p:nvSpPr>
                  <p:cNvPr id="17" name="Elipse 16"/>
                  <p:cNvSpPr/>
                  <p:nvPr/>
                </p:nvSpPr>
                <p:spPr>
                  <a:xfrm>
                    <a:off x="830023" y="1926151"/>
                    <a:ext cx="288000" cy="288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Elipse 17"/>
                  <p:cNvSpPr/>
                  <p:nvPr/>
                </p:nvSpPr>
                <p:spPr>
                  <a:xfrm>
                    <a:off x="830023" y="4059836"/>
                    <a:ext cx="288000" cy="288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21" name="CuadroTexto 20"/>
              <p:cNvSpPr txBox="1"/>
              <p:nvPr/>
            </p:nvSpPr>
            <p:spPr>
              <a:xfrm>
                <a:off x="2505068" y="4550332"/>
                <a:ext cx="1285036" cy="369332"/>
              </a:xfrm>
              <a:prstGeom prst="rect">
                <a:avLst/>
              </a:prstGeom>
              <a:noFill/>
            </p:spPr>
            <p:txBody>
              <a:bodyPr wrap="square" rtlCol="0">
                <a:spAutoFit/>
              </a:bodyPr>
              <a:lstStyle/>
              <a:p>
                <a:pPr algn="ctr"/>
                <a:r>
                  <a:rPr lang="es-ES" dirty="0" smtClean="0">
                    <a:solidFill>
                      <a:schemeClr val="accent4">
                        <a:lumMod val="75000"/>
                      </a:schemeClr>
                    </a:solidFill>
                    <a:latin typeface="Chalkduster"/>
                    <a:cs typeface="Chalkduster"/>
                  </a:rPr>
                  <a:t>FONDO 1</a:t>
                </a:r>
                <a:endParaRPr lang="es-ES" dirty="0">
                  <a:solidFill>
                    <a:schemeClr val="accent4">
                      <a:lumMod val="75000"/>
                    </a:schemeClr>
                  </a:solidFill>
                  <a:latin typeface="Chalkduster"/>
                  <a:cs typeface="Chalkduster"/>
                </a:endParaRPr>
              </a:p>
            </p:txBody>
          </p:sp>
        </p:grpSp>
        <p:sp>
          <p:nvSpPr>
            <p:cNvPr id="22" name="CuadroTexto 21"/>
            <p:cNvSpPr txBox="1"/>
            <p:nvPr/>
          </p:nvSpPr>
          <p:spPr>
            <a:xfrm>
              <a:off x="6097562" y="4518066"/>
              <a:ext cx="1285036" cy="369332"/>
            </a:xfrm>
            <a:prstGeom prst="rect">
              <a:avLst/>
            </a:prstGeom>
            <a:noFill/>
          </p:spPr>
          <p:txBody>
            <a:bodyPr wrap="square" rtlCol="0">
              <a:spAutoFit/>
            </a:bodyPr>
            <a:lstStyle/>
            <a:p>
              <a:pPr algn="ctr"/>
              <a:r>
                <a:rPr lang="es-ES" dirty="0" smtClean="0">
                  <a:solidFill>
                    <a:schemeClr val="accent4">
                      <a:lumMod val="75000"/>
                    </a:schemeClr>
                  </a:solidFill>
                  <a:latin typeface="Chalkduster"/>
                  <a:cs typeface="Chalkduster"/>
                </a:rPr>
                <a:t>FONDO 2</a:t>
              </a:r>
              <a:endParaRPr lang="es-ES" dirty="0">
                <a:solidFill>
                  <a:schemeClr val="accent4">
                    <a:lumMod val="75000"/>
                  </a:schemeClr>
                </a:solidFill>
                <a:latin typeface="Chalkduster"/>
                <a:cs typeface="Chalkduster"/>
              </a:endParaRPr>
            </a:p>
          </p:txBody>
        </p:sp>
      </p:grpSp>
    </p:spTree>
    <p:extLst>
      <p:ext uri="{BB962C8B-B14F-4D97-AF65-F5344CB8AC3E}">
        <p14:creationId xmlns:p14="http://schemas.microsoft.com/office/powerpoint/2010/main" xmlns="" val="8612282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961822"/>
            <a:ext cx="7507802" cy="4616648"/>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POSTERIOR 1</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CONSTRUCCIÓN </a:t>
            </a:r>
          </a:p>
          <a:p>
            <a:pPr algn="r"/>
            <a:r>
              <a:rPr lang="es-ES" sz="3200" dirty="0" smtClean="0">
                <a:latin typeface="Arial"/>
                <a:cs typeface="Arial"/>
              </a:rPr>
              <a:t>DE LOS PALOMARES </a:t>
            </a:r>
          </a:p>
          <a:p>
            <a:endParaRPr lang="es-ES" sz="32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Aula de Educación Plástica y Visual del Instituto</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Los alumnos cortarán y perforarán las botellas de plástico de manera similar a lo que indiquen las fotografías que hayan tomado del palomar que más les haya llamado la atención. Contarán con secciones cilíndricas, cónicas o prismáticas en función de cómo corten las botellas o garrafas. Los detalles</a:t>
            </a:r>
            <a:r>
              <a:rPr lang="es-ES" sz="1200" dirty="0">
                <a:solidFill>
                  <a:srgbClr val="A6A6A6"/>
                </a:solidFill>
                <a:latin typeface="Arial"/>
                <a:cs typeface="Arial"/>
              </a:rPr>
              <a:t>:</a:t>
            </a:r>
            <a:r>
              <a:rPr lang="es-ES" sz="1200" dirty="0" smtClean="0">
                <a:solidFill>
                  <a:srgbClr val="A6A6A6"/>
                </a:solidFill>
                <a:latin typeface="Arial"/>
                <a:cs typeface="Arial"/>
              </a:rPr>
              <a:t> tejas, troneras, pináculos… se imitarán en la medida de lo posible.</a:t>
            </a:r>
          </a:p>
          <a:p>
            <a:endParaRPr lang="es-ES" sz="1200" dirty="0">
              <a:solidFill>
                <a:srgbClr val="A6A6A6"/>
              </a:solidFill>
              <a:latin typeface="Arial"/>
              <a:cs typeface="Arial"/>
            </a:endParaRPr>
          </a:p>
        </p:txBody>
      </p:sp>
    </p:spTree>
    <p:extLst>
      <p:ext uri="{BB962C8B-B14F-4D97-AF65-F5344CB8AC3E}">
        <p14:creationId xmlns:p14="http://schemas.microsoft.com/office/powerpoint/2010/main" xmlns="" val="185406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451" y="705896"/>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y </a:t>
            </a:r>
            <a:r>
              <a:rPr lang="pl-PL" sz="1200" dirty="0" err="1" smtClean="0">
                <a:latin typeface="Arial"/>
                <a:cs typeface="Arial"/>
              </a:rPr>
              <a:t>dibujos</a:t>
            </a:r>
            <a:r>
              <a:rPr lang="pl-PL" sz="1200" dirty="0" smtClean="0">
                <a:latin typeface="Arial"/>
                <a:cs typeface="Arial"/>
              </a:rPr>
              <a:t> del autor</a:t>
            </a:r>
            <a:endParaRPr lang="es-ES" sz="1200" dirty="0">
              <a:latin typeface="Arial"/>
              <a:cs typeface="Arial"/>
            </a:endParaRPr>
          </a:p>
        </p:txBody>
      </p:sp>
      <p:grpSp>
        <p:nvGrpSpPr>
          <p:cNvPr id="5" name="Agrupar 4"/>
          <p:cNvGrpSpPr/>
          <p:nvPr/>
        </p:nvGrpSpPr>
        <p:grpSpPr>
          <a:xfrm>
            <a:off x="3416335" y="982895"/>
            <a:ext cx="3561250" cy="4949999"/>
            <a:chOff x="1146273" y="1310095"/>
            <a:chExt cx="3561250" cy="4949999"/>
          </a:xfrm>
        </p:grpSpPr>
        <p:pic>
          <p:nvPicPr>
            <p:cNvPr id="3" name="Imagen 2" descr="20150325163301_00004.jpg"/>
            <p:cNvPicPr>
              <a:picLocks noChangeAspect="1"/>
            </p:cNvPicPr>
            <p:nvPr/>
          </p:nvPicPr>
          <p:blipFill rotWithShape="1">
            <a:blip r:embed="rId2" cstate="print">
              <a:extLst>
                <a:ext uri="{BEBA8EAE-BF5A-486C-A8C5-ECC9F3942E4B}">
                  <a14:imgProps xmlns:a14="http://schemas.microsoft.com/office/drawing/2010/main" xmlns="">
                    <a14:imgLayer r:embed="rId3">
                      <a14:imgEffect>
                        <a14:artisticChalkSketch/>
                      </a14:imgEffect>
                      <a14:imgEffect>
                        <a14:colorTemperature colorTemp="8800"/>
                      </a14:imgEffect>
                    </a14:imgLayer>
                  </a14:imgProps>
                </a:ext>
                <a:ext uri="{28A0092B-C50C-407E-A947-70E740481C1C}">
                  <a14:useLocalDpi xmlns:a14="http://schemas.microsoft.com/office/drawing/2010/main" xmlns="" val="0"/>
                </a:ext>
              </a:extLst>
            </a:blip>
            <a:srcRect b="49982"/>
            <a:stretch/>
          </p:blipFill>
          <p:spPr>
            <a:xfrm>
              <a:off x="1146273" y="1310095"/>
              <a:ext cx="3561250" cy="2520000"/>
            </a:xfrm>
            <a:prstGeom prst="rect">
              <a:avLst/>
            </a:prstGeom>
          </p:spPr>
        </p:pic>
        <p:pic>
          <p:nvPicPr>
            <p:cNvPr id="4" name="Imagen 3" descr="20150325163301_00003.jpg"/>
            <p:cNvPicPr>
              <a:picLocks noChangeAspect="1"/>
            </p:cNvPicPr>
            <p:nvPr/>
          </p:nvPicPr>
          <p:blipFill rotWithShape="1">
            <a:blip r:embed="rId4" cstate="print">
              <a:extLst>
                <a:ext uri="{BEBA8EAE-BF5A-486C-A8C5-ECC9F3942E4B}">
                  <a14:imgProps xmlns:a14="http://schemas.microsoft.com/office/drawing/2010/main" xmlns="">
                    <a14:imgLayer r:embed="rId5">
                      <a14:imgEffect>
                        <a14:artisticChalkSketch/>
                      </a14:imgEffect>
                      <a14:imgEffect>
                        <a14:colorTemperature colorTemp="8800"/>
                      </a14:imgEffect>
                    </a14:imgLayer>
                  </a14:imgProps>
                </a:ext>
                <a:ext uri="{28A0092B-C50C-407E-A947-70E740481C1C}">
                  <a14:useLocalDpi xmlns:a14="http://schemas.microsoft.com/office/drawing/2010/main" xmlns="" val="0"/>
                </a:ext>
              </a:extLst>
            </a:blip>
            <a:srcRect t="1787" b="49982"/>
            <a:stretch/>
          </p:blipFill>
          <p:spPr>
            <a:xfrm>
              <a:off x="1146273" y="3830095"/>
              <a:ext cx="3561250" cy="2429999"/>
            </a:xfrm>
            <a:prstGeom prst="rect">
              <a:avLst/>
            </a:prstGeom>
          </p:spPr>
        </p:pic>
      </p:grpSp>
      <p:sp>
        <p:nvSpPr>
          <p:cNvPr id="6" name="CuadroTexto 5"/>
          <p:cNvSpPr txBox="1"/>
          <p:nvPr/>
        </p:nvSpPr>
        <p:spPr>
          <a:xfrm>
            <a:off x="4352853" y="6030436"/>
            <a:ext cx="2624732" cy="276999"/>
          </a:xfrm>
          <a:prstGeom prst="rect">
            <a:avLst/>
          </a:prstGeom>
          <a:noFill/>
        </p:spPr>
        <p:txBody>
          <a:bodyPr wrap="square" rtlCol="0">
            <a:spAutoFit/>
          </a:bodyPr>
          <a:lstStyle/>
          <a:p>
            <a:pPr algn="r"/>
            <a:r>
              <a:rPr lang="es-ES" sz="1200" dirty="0" smtClean="0">
                <a:latin typeface="Arial"/>
                <a:cs typeface="Arial"/>
              </a:rPr>
              <a:t>Esquema de montaje</a:t>
            </a:r>
            <a:endParaRPr lang="es-ES" sz="1200" dirty="0">
              <a:latin typeface="Arial"/>
              <a:cs typeface="Arial"/>
            </a:endParaRPr>
          </a:p>
        </p:txBody>
      </p:sp>
    </p:spTree>
    <p:extLst>
      <p:ext uri="{BB962C8B-B14F-4D97-AF65-F5344CB8AC3E}">
        <p14:creationId xmlns:p14="http://schemas.microsoft.com/office/powerpoint/2010/main" xmlns="" val="2160192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451" y="705896"/>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y </a:t>
            </a:r>
            <a:r>
              <a:rPr lang="pl-PL" sz="1200" dirty="0" err="1" smtClean="0">
                <a:latin typeface="Arial"/>
                <a:cs typeface="Arial"/>
              </a:rPr>
              <a:t>dibujos</a:t>
            </a:r>
            <a:r>
              <a:rPr lang="pl-PL" sz="1200" dirty="0" smtClean="0">
                <a:latin typeface="Arial"/>
                <a:cs typeface="Arial"/>
              </a:rPr>
              <a:t> del autor</a:t>
            </a:r>
            <a:endParaRPr lang="es-ES" sz="1200" dirty="0">
              <a:latin typeface="Arial"/>
              <a:cs typeface="Arial"/>
            </a:endParaRPr>
          </a:p>
        </p:txBody>
      </p:sp>
      <p:sp>
        <p:nvSpPr>
          <p:cNvPr id="6" name="CuadroTexto 5"/>
          <p:cNvSpPr txBox="1"/>
          <p:nvPr/>
        </p:nvSpPr>
        <p:spPr>
          <a:xfrm>
            <a:off x="4432855" y="5101882"/>
            <a:ext cx="2624732" cy="276999"/>
          </a:xfrm>
          <a:prstGeom prst="rect">
            <a:avLst/>
          </a:prstGeom>
          <a:noFill/>
        </p:spPr>
        <p:txBody>
          <a:bodyPr wrap="square" rtlCol="0">
            <a:spAutoFit/>
          </a:bodyPr>
          <a:lstStyle/>
          <a:p>
            <a:pPr algn="r"/>
            <a:r>
              <a:rPr lang="es-ES" sz="1200" dirty="0" smtClean="0">
                <a:latin typeface="Arial"/>
                <a:cs typeface="Arial"/>
              </a:rPr>
              <a:t>Palomar finalizado. Ilustración</a:t>
            </a:r>
            <a:endParaRPr lang="es-ES" sz="1200" dirty="0">
              <a:latin typeface="Arial"/>
              <a:cs typeface="Arial"/>
            </a:endParaRPr>
          </a:p>
        </p:txBody>
      </p:sp>
      <p:pic>
        <p:nvPicPr>
          <p:cNvPr id="7" name="Imagen 6" descr="20150325163301_00001.jpg"/>
          <p:cNvPicPr>
            <a:picLocks noChangeAspect="1"/>
          </p:cNvPicPr>
          <p:nvPr/>
        </p:nvPicPr>
        <p:blipFill rotWithShape="1">
          <a:blip r:embed="rId2" cstate="print">
            <a:extLst>
              <a:ext uri="{BEBA8EAE-BF5A-486C-A8C5-ECC9F3942E4B}">
                <a14:imgProps xmlns:a14="http://schemas.microsoft.com/office/drawing/2010/main" xmlns="">
                  <a14:imgLayer r:embed="rId3">
                    <a14:imgEffect>
                      <a14:artisticChalkSketch/>
                    </a14:imgEffect>
                    <a14:imgEffect>
                      <a14:colorTemperature colorTemp="8800"/>
                    </a14:imgEffect>
                  </a14:imgLayer>
                </a14:imgProps>
              </a:ext>
              <a:ext uri="{28A0092B-C50C-407E-A947-70E740481C1C}">
                <a14:useLocalDpi xmlns:a14="http://schemas.microsoft.com/office/drawing/2010/main" xmlns="" val="0"/>
              </a:ext>
            </a:extLst>
          </a:blip>
          <a:srcRect b="49982"/>
          <a:stretch/>
        </p:blipFill>
        <p:spPr>
          <a:xfrm>
            <a:off x="2209977" y="1490109"/>
            <a:ext cx="4847610" cy="3430250"/>
          </a:xfrm>
          <a:prstGeom prst="rect">
            <a:avLst/>
          </a:prstGeom>
        </p:spPr>
      </p:pic>
    </p:spTree>
    <p:extLst>
      <p:ext uri="{BB962C8B-B14F-4D97-AF65-F5344CB8AC3E}">
        <p14:creationId xmlns:p14="http://schemas.microsoft.com/office/powerpoint/2010/main" xmlns="" val="1102776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451" y="705896"/>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y </a:t>
            </a:r>
            <a:r>
              <a:rPr lang="pl-PL" sz="1200" dirty="0" err="1" smtClean="0">
                <a:latin typeface="Arial"/>
                <a:cs typeface="Arial"/>
              </a:rPr>
              <a:t>dibujos</a:t>
            </a:r>
            <a:r>
              <a:rPr lang="pl-PL" sz="1200" dirty="0" smtClean="0">
                <a:latin typeface="Arial"/>
                <a:cs typeface="Arial"/>
              </a:rPr>
              <a:t> del autor</a:t>
            </a:r>
            <a:endParaRPr lang="es-ES" sz="1200" dirty="0">
              <a:latin typeface="Arial"/>
              <a:cs typeface="Arial"/>
            </a:endParaRPr>
          </a:p>
        </p:txBody>
      </p:sp>
      <p:sp>
        <p:nvSpPr>
          <p:cNvPr id="6" name="CuadroTexto 5"/>
          <p:cNvSpPr txBox="1"/>
          <p:nvPr/>
        </p:nvSpPr>
        <p:spPr>
          <a:xfrm>
            <a:off x="5398708" y="531830"/>
            <a:ext cx="2624732" cy="461665"/>
          </a:xfrm>
          <a:prstGeom prst="rect">
            <a:avLst/>
          </a:prstGeom>
          <a:noFill/>
        </p:spPr>
        <p:txBody>
          <a:bodyPr wrap="square" rtlCol="0">
            <a:spAutoFit/>
          </a:bodyPr>
          <a:lstStyle/>
          <a:p>
            <a:pPr algn="r"/>
            <a:r>
              <a:rPr lang="es-ES" sz="1200" dirty="0" smtClean="0">
                <a:latin typeface="Arial"/>
                <a:cs typeface="Arial"/>
              </a:rPr>
              <a:t>Macro-fotografías de una</a:t>
            </a:r>
          </a:p>
          <a:p>
            <a:pPr algn="r"/>
            <a:r>
              <a:rPr lang="es-ES" sz="1200" dirty="0" smtClean="0">
                <a:latin typeface="Arial"/>
                <a:cs typeface="Arial"/>
              </a:rPr>
              <a:t> tentativa de palomar</a:t>
            </a:r>
            <a:endParaRPr lang="es-ES" sz="1200" dirty="0">
              <a:latin typeface="Arial"/>
              <a:cs typeface="Arial"/>
            </a:endParaRPr>
          </a:p>
        </p:txBody>
      </p:sp>
      <p:pic>
        <p:nvPicPr>
          <p:cNvPr id="3" name="Imagen 2" descr="100_606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54135" y="1185449"/>
            <a:ext cx="3360000" cy="2520000"/>
          </a:xfrm>
          <a:prstGeom prst="rect">
            <a:avLst/>
          </a:prstGeom>
        </p:spPr>
      </p:pic>
      <p:pic>
        <p:nvPicPr>
          <p:cNvPr id="4" name="Imagen 3" descr="100_606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63440" y="3830320"/>
            <a:ext cx="3360000" cy="2520000"/>
          </a:xfrm>
          <a:prstGeom prst="rect">
            <a:avLst/>
          </a:prstGeom>
        </p:spPr>
      </p:pic>
      <p:pic>
        <p:nvPicPr>
          <p:cNvPr id="5" name="Imagen 4" descr="100_6063.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54135" y="3830320"/>
            <a:ext cx="3360000" cy="2520000"/>
          </a:xfrm>
          <a:prstGeom prst="rect">
            <a:avLst/>
          </a:prstGeom>
        </p:spPr>
      </p:pic>
      <p:pic>
        <p:nvPicPr>
          <p:cNvPr id="8" name="Imagen 7" descr="100_6064.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63440" y="1185449"/>
            <a:ext cx="3360000" cy="2520000"/>
          </a:xfrm>
          <a:prstGeom prst="rect">
            <a:avLst/>
          </a:prstGeom>
        </p:spPr>
      </p:pic>
    </p:spTree>
    <p:extLst>
      <p:ext uri="{BB962C8B-B14F-4D97-AF65-F5344CB8AC3E}">
        <p14:creationId xmlns:p14="http://schemas.microsoft.com/office/powerpoint/2010/main" xmlns="" val="1934176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710721" y="377528"/>
            <a:ext cx="7904084" cy="4770536"/>
          </a:xfrm>
          <a:prstGeom prst="rect">
            <a:avLst/>
          </a:prstGeom>
        </p:spPr>
        <p:txBody>
          <a:bodyPr wrap="square">
            <a:spAutoFit/>
          </a:bodyPr>
          <a:lstStyle/>
          <a:p>
            <a:pPr algn="r"/>
            <a:r>
              <a:rPr lang="es-ES" sz="4000" dirty="0">
                <a:latin typeface="Arial"/>
                <a:cs typeface="Arial"/>
              </a:rPr>
              <a:t>INTRODUCCIÓN: </a:t>
            </a:r>
          </a:p>
          <a:p>
            <a:endParaRPr lang="es-ES" dirty="0" smtClean="0">
              <a:solidFill>
                <a:schemeClr val="tx1">
                  <a:lumMod val="65000"/>
                </a:schemeClr>
              </a:solidFill>
              <a:latin typeface="Arial"/>
              <a:cs typeface="Arial"/>
            </a:endParaRPr>
          </a:p>
          <a:p>
            <a:endParaRPr lang="es-ES" dirty="0">
              <a:solidFill>
                <a:schemeClr val="tx1">
                  <a:lumMod val="65000"/>
                </a:schemeClr>
              </a:solidFill>
              <a:latin typeface="Arial"/>
              <a:cs typeface="Arial"/>
            </a:endParaRPr>
          </a:p>
          <a:p>
            <a:endParaRPr lang="es-ES" dirty="0" smtClean="0">
              <a:solidFill>
                <a:schemeClr val="tx1">
                  <a:lumMod val="65000"/>
                </a:schemeClr>
              </a:solidFill>
              <a:latin typeface="Arial"/>
              <a:cs typeface="Arial"/>
            </a:endParaRPr>
          </a:p>
          <a:p>
            <a:endParaRPr lang="es-ES" dirty="0">
              <a:solidFill>
                <a:schemeClr val="tx1">
                  <a:lumMod val="65000"/>
                </a:schemeClr>
              </a:solidFill>
              <a:latin typeface="Arial"/>
              <a:cs typeface="Arial"/>
            </a:endParaRPr>
          </a:p>
          <a:p>
            <a:pPr marL="171450" indent="-171450">
              <a:buFont typeface="Arial"/>
              <a:buChar char="•"/>
            </a:pPr>
            <a:r>
              <a:rPr lang="es-ES" sz="1400" dirty="0">
                <a:solidFill>
                  <a:schemeClr val="tx1">
                    <a:lumMod val="65000"/>
                  </a:schemeClr>
                </a:solidFill>
                <a:latin typeface="Arial"/>
                <a:cs typeface="Arial"/>
              </a:rPr>
              <a:t>Destinatarios de la </a:t>
            </a:r>
            <a:r>
              <a:rPr lang="es-ES" sz="1400" dirty="0" smtClean="0">
                <a:solidFill>
                  <a:schemeClr val="tx1">
                    <a:lumMod val="65000"/>
                  </a:schemeClr>
                </a:solidFill>
                <a:latin typeface="Arial"/>
                <a:cs typeface="Arial"/>
              </a:rPr>
              <a:t>actividad:</a:t>
            </a:r>
          </a:p>
          <a:p>
            <a:pPr marL="171450" indent="-171450">
              <a:buFont typeface="Arial"/>
              <a:buChar char="•"/>
            </a:pPr>
            <a:endParaRPr lang="es-ES" sz="1400" dirty="0">
              <a:solidFill>
                <a:schemeClr val="tx1">
                  <a:lumMod val="65000"/>
                </a:schemeClr>
              </a:solidFill>
              <a:latin typeface="Arial"/>
              <a:cs typeface="Arial"/>
            </a:endParaRPr>
          </a:p>
          <a:p>
            <a:r>
              <a:rPr lang="es-ES" sz="1400" dirty="0" smtClean="0">
                <a:solidFill>
                  <a:schemeClr val="tx1">
                    <a:lumMod val="65000"/>
                  </a:schemeClr>
                </a:solidFill>
                <a:latin typeface="Arial"/>
                <a:cs typeface="Arial"/>
              </a:rPr>
              <a:t> </a:t>
            </a:r>
            <a:r>
              <a:rPr lang="es-ES" sz="1200" dirty="0" smtClean="0">
                <a:solidFill>
                  <a:schemeClr val="tx1">
                    <a:lumMod val="65000"/>
                  </a:schemeClr>
                </a:solidFill>
                <a:latin typeface="Arial"/>
                <a:cs typeface="Arial"/>
              </a:rPr>
              <a:t>Alumnos que cursan Educación Plástica y Visual en 2º ciclo de ESO. (opcional para 3º o 4º ESO)</a:t>
            </a:r>
          </a:p>
          <a:p>
            <a:endParaRPr lang="es-ES" sz="1200" dirty="0">
              <a:solidFill>
                <a:schemeClr val="tx1">
                  <a:lumMod val="65000"/>
                </a:schemeClr>
              </a:solidFill>
              <a:latin typeface="Arial"/>
              <a:cs typeface="Arial"/>
            </a:endParaRPr>
          </a:p>
          <a:p>
            <a:endParaRPr lang="es-ES" sz="1200" dirty="0" smtClean="0">
              <a:solidFill>
                <a:schemeClr val="tx1">
                  <a:lumMod val="65000"/>
                </a:schemeClr>
              </a:solidFill>
              <a:latin typeface="Arial"/>
              <a:cs typeface="Arial"/>
            </a:endParaRPr>
          </a:p>
          <a:p>
            <a:pPr marL="285750" indent="-285750">
              <a:buFont typeface="Arial"/>
              <a:buChar char="•"/>
            </a:pPr>
            <a:r>
              <a:rPr lang="es-ES" sz="1400" dirty="0" smtClean="0">
                <a:solidFill>
                  <a:schemeClr val="tx1">
                    <a:lumMod val="65000"/>
                  </a:schemeClr>
                </a:solidFill>
                <a:latin typeface="Arial"/>
                <a:cs typeface="Arial"/>
              </a:rPr>
              <a:t>Objetivos</a:t>
            </a:r>
          </a:p>
          <a:p>
            <a:endParaRPr lang="es-ES" sz="1400" dirty="0">
              <a:solidFill>
                <a:schemeClr val="tx1">
                  <a:lumMod val="65000"/>
                </a:schemeClr>
              </a:solidFill>
              <a:latin typeface="Arial"/>
              <a:cs typeface="Arial"/>
            </a:endParaRPr>
          </a:p>
          <a:p>
            <a:r>
              <a:rPr lang="es-ES" sz="1400" dirty="0" smtClean="0">
                <a:solidFill>
                  <a:schemeClr val="tx1">
                    <a:lumMod val="65000"/>
                  </a:schemeClr>
                </a:solidFill>
                <a:latin typeface="Arial"/>
                <a:cs typeface="Arial"/>
              </a:rPr>
              <a:t> </a:t>
            </a:r>
            <a:r>
              <a:rPr lang="es-ES" sz="1200" dirty="0" smtClean="0">
                <a:solidFill>
                  <a:schemeClr val="tx1">
                    <a:lumMod val="65000"/>
                  </a:schemeClr>
                </a:solidFill>
                <a:latin typeface="Arial"/>
                <a:cs typeface="Arial"/>
              </a:rPr>
              <a:t>Comprender la importancia de la recreación de espacios, ritos </a:t>
            </a:r>
            <a:r>
              <a:rPr lang="es-ES" sz="1200" dirty="0">
                <a:solidFill>
                  <a:schemeClr val="tx1">
                    <a:lumMod val="65000"/>
                  </a:schemeClr>
                </a:solidFill>
                <a:latin typeface="Arial"/>
                <a:cs typeface="Arial"/>
              </a:rPr>
              <a:t>,</a:t>
            </a:r>
            <a:r>
              <a:rPr lang="es-ES" sz="1200" dirty="0" smtClean="0">
                <a:solidFill>
                  <a:schemeClr val="tx1">
                    <a:lumMod val="65000"/>
                  </a:schemeClr>
                </a:solidFill>
                <a:latin typeface="Arial"/>
                <a:cs typeface="Arial"/>
              </a:rPr>
              <a:t> oficios, diversiones, etc. Desaparecidos a través de la práctica artística, fotográfica y poética.</a:t>
            </a:r>
          </a:p>
          <a:p>
            <a:endParaRPr lang="es-ES" sz="1200" dirty="0">
              <a:solidFill>
                <a:schemeClr val="tx1">
                  <a:lumMod val="65000"/>
                </a:schemeClr>
              </a:solidFill>
              <a:latin typeface="Arial"/>
              <a:cs typeface="Arial"/>
            </a:endParaRPr>
          </a:p>
          <a:p>
            <a:r>
              <a:rPr lang="es-ES" sz="1200" dirty="0" smtClean="0">
                <a:solidFill>
                  <a:schemeClr val="tx1">
                    <a:lumMod val="65000"/>
                  </a:schemeClr>
                </a:solidFill>
                <a:latin typeface="Arial"/>
                <a:cs typeface="Arial"/>
              </a:rPr>
              <a:t> Conocer la presencia de este tipo de espacios, construcciones y/o formas de vida en el entorno próximo, en concreto en </a:t>
            </a:r>
            <a:r>
              <a:rPr lang="es-ES" sz="1200" dirty="0" smtClean="0">
                <a:latin typeface="Arial"/>
                <a:cs typeface="Arial"/>
              </a:rPr>
              <a:t>Tierra de Campos.</a:t>
            </a:r>
          </a:p>
          <a:p>
            <a:endParaRPr lang="es-ES" sz="1200" dirty="0">
              <a:latin typeface="Arial"/>
              <a:cs typeface="Arial"/>
            </a:endParaRPr>
          </a:p>
          <a:p>
            <a:r>
              <a:rPr lang="es-ES" sz="1200" dirty="0" smtClean="0">
                <a:latin typeface="Arial"/>
                <a:cs typeface="Arial"/>
              </a:rPr>
              <a:t> </a:t>
            </a:r>
            <a:r>
              <a:rPr lang="es-ES" sz="1200" dirty="0" smtClean="0">
                <a:solidFill>
                  <a:schemeClr val="tx1">
                    <a:lumMod val="65000"/>
                  </a:schemeClr>
                </a:solidFill>
                <a:latin typeface="Arial"/>
                <a:cs typeface="Arial"/>
              </a:rPr>
              <a:t>Interpretar la geografía física y humana de la comarca a través de experiencias similares gestadas en otros tiempos y territorios </a:t>
            </a:r>
            <a:endParaRPr lang="es-ES" sz="1400" dirty="0">
              <a:solidFill>
                <a:schemeClr val="tx1">
                  <a:lumMod val="65000"/>
                </a:schemeClr>
              </a:solidFill>
              <a:latin typeface="Arial"/>
              <a:cs typeface="Arial"/>
            </a:endParaRPr>
          </a:p>
        </p:txBody>
      </p:sp>
    </p:spTree>
    <p:extLst>
      <p:ext uri="{BB962C8B-B14F-4D97-AF65-F5344CB8AC3E}">
        <p14:creationId xmlns:p14="http://schemas.microsoft.com/office/powerpoint/2010/main" xmlns="" val="1357777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961822"/>
            <a:ext cx="7507802" cy="4801314"/>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POSTERIOR 2</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CONFECCIÓN </a:t>
            </a:r>
          </a:p>
          <a:p>
            <a:pPr algn="r"/>
            <a:r>
              <a:rPr lang="es-ES" sz="3200" dirty="0" smtClean="0">
                <a:latin typeface="Arial"/>
                <a:cs typeface="Arial"/>
              </a:rPr>
              <a:t>DE LOS PALOMEROS </a:t>
            </a:r>
          </a:p>
          <a:p>
            <a:endParaRPr lang="es-ES" sz="32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Aula de Educación Plástica y Visual del Instituto</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Los alumnos cortarán y perforarán pequeñas piezas de papel vegetal o japonés, imitando los miembros articulados de una marioneta. Gracias a los clavos de encuadernación se juntarán las piezas para que tengan movilidad. Las figuras se pueden mantener de pié o estar colgadas por sedales, a modo de espectros que leviten.</a:t>
            </a:r>
          </a:p>
          <a:p>
            <a:endParaRPr lang="es-ES" sz="1200" dirty="0">
              <a:solidFill>
                <a:srgbClr val="A6A6A6"/>
              </a:solidFill>
              <a:latin typeface="Arial"/>
              <a:cs typeface="Arial"/>
            </a:endParaRPr>
          </a:p>
          <a:p>
            <a:r>
              <a:rPr lang="es-ES" sz="1200" dirty="0" smtClean="0">
                <a:solidFill>
                  <a:srgbClr val="A6A6A6"/>
                </a:solidFill>
                <a:latin typeface="Arial"/>
                <a:cs typeface="Arial"/>
              </a:rPr>
              <a:t> </a:t>
            </a:r>
            <a:endParaRPr lang="es-ES" sz="1200" dirty="0">
              <a:solidFill>
                <a:srgbClr val="A6A6A6"/>
              </a:solidFill>
              <a:latin typeface="Arial"/>
              <a:cs typeface="Arial"/>
            </a:endParaRPr>
          </a:p>
        </p:txBody>
      </p:sp>
    </p:spTree>
    <p:extLst>
      <p:ext uri="{BB962C8B-B14F-4D97-AF65-F5344CB8AC3E}">
        <p14:creationId xmlns:p14="http://schemas.microsoft.com/office/powerpoint/2010/main" xmlns="" val="350924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451" y="701740"/>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y </a:t>
            </a:r>
            <a:r>
              <a:rPr lang="pl-PL" sz="1200" dirty="0" err="1" smtClean="0">
                <a:latin typeface="Arial"/>
                <a:cs typeface="Arial"/>
              </a:rPr>
              <a:t>dibujos</a:t>
            </a:r>
            <a:r>
              <a:rPr lang="pl-PL" sz="1200" dirty="0" smtClean="0">
                <a:latin typeface="Arial"/>
                <a:cs typeface="Arial"/>
              </a:rPr>
              <a:t> del autor</a:t>
            </a:r>
            <a:endParaRPr lang="es-ES" sz="1200" dirty="0">
              <a:latin typeface="Arial"/>
              <a:cs typeface="Arial"/>
            </a:endParaRPr>
          </a:p>
        </p:txBody>
      </p:sp>
      <p:sp>
        <p:nvSpPr>
          <p:cNvPr id="3" name="CuadroTexto 2"/>
          <p:cNvSpPr txBox="1"/>
          <p:nvPr/>
        </p:nvSpPr>
        <p:spPr>
          <a:xfrm>
            <a:off x="4127034" y="6020432"/>
            <a:ext cx="2624732" cy="276999"/>
          </a:xfrm>
          <a:prstGeom prst="rect">
            <a:avLst/>
          </a:prstGeom>
          <a:noFill/>
        </p:spPr>
        <p:txBody>
          <a:bodyPr wrap="square" rtlCol="0">
            <a:spAutoFit/>
          </a:bodyPr>
          <a:lstStyle/>
          <a:p>
            <a:pPr algn="r"/>
            <a:r>
              <a:rPr lang="es-ES" sz="1200" dirty="0" smtClean="0">
                <a:latin typeface="Arial"/>
                <a:cs typeface="Arial"/>
              </a:rPr>
              <a:t>Esquema de montaje</a:t>
            </a:r>
            <a:endParaRPr lang="es-ES" sz="1200" dirty="0">
              <a:latin typeface="Arial"/>
              <a:cs typeface="Arial"/>
            </a:endParaRPr>
          </a:p>
        </p:txBody>
      </p:sp>
      <p:pic>
        <p:nvPicPr>
          <p:cNvPr id="4" name="Imagen 3" descr="20150325163301_00002.jpg"/>
          <p:cNvPicPr>
            <a:picLocks noChangeAspect="1"/>
          </p:cNvPicPr>
          <p:nvPr/>
        </p:nvPicPr>
        <p:blipFill rotWithShape="1">
          <a:blip r:embed="rId2" cstate="print">
            <a:extLst>
              <a:ext uri="{BEBA8EAE-BF5A-486C-A8C5-ECC9F3942E4B}">
                <a14:imgProps xmlns:a14="http://schemas.microsoft.com/office/drawing/2010/main" xmlns="">
                  <a14:imgLayer r:embed="rId3">
                    <a14:imgEffect>
                      <a14:artisticChalkSketch/>
                    </a14:imgEffect>
                    <a14:imgEffect>
                      <a14:colorTemperature colorTemp="8800"/>
                    </a14:imgEffect>
                  </a14:imgLayer>
                </a14:imgProps>
              </a:ext>
              <a:ext uri="{28A0092B-C50C-407E-A947-70E740481C1C}">
                <a14:useLocalDpi xmlns:a14="http://schemas.microsoft.com/office/drawing/2010/main" xmlns="" val="0"/>
              </a:ext>
            </a:extLst>
          </a:blip>
          <a:srcRect b="23442"/>
          <a:stretch/>
        </p:blipFill>
        <p:spPr>
          <a:xfrm>
            <a:off x="2765303" y="1430105"/>
            <a:ext cx="3988600" cy="4320000"/>
          </a:xfrm>
          <a:prstGeom prst="rect">
            <a:avLst/>
          </a:prstGeom>
        </p:spPr>
      </p:pic>
    </p:spTree>
    <p:extLst>
      <p:ext uri="{BB962C8B-B14F-4D97-AF65-F5344CB8AC3E}">
        <p14:creationId xmlns:p14="http://schemas.microsoft.com/office/powerpoint/2010/main" xmlns="" val="4214191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961822"/>
            <a:ext cx="7507802" cy="4801314"/>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POSTERIOR 3</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PINTURA </a:t>
            </a:r>
          </a:p>
          <a:p>
            <a:pPr algn="r"/>
            <a:r>
              <a:rPr lang="es-ES" sz="3200" dirty="0" smtClean="0">
                <a:latin typeface="Arial"/>
                <a:cs typeface="Arial"/>
              </a:rPr>
              <a:t>DE FONDOS </a:t>
            </a:r>
          </a:p>
          <a:p>
            <a:endParaRPr lang="es-ES" sz="3200" dirty="0">
              <a:latin typeface="Arial"/>
              <a:cs typeface="Arial"/>
            </a:endParaRPr>
          </a:p>
          <a:p>
            <a:endParaRPr lang="es-ES" sz="1400" dirty="0" smtClean="0">
              <a:latin typeface="Arial"/>
              <a:cs typeface="Arial"/>
            </a:endParaRPr>
          </a:p>
          <a:p>
            <a:endParaRPr lang="es-ES" sz="1400" dirty="0">
              <a:latin typeface="Arial"/>
              <a:cs typeface="Arial"/>
            </a:endParaRPr>
          </a:p>
          <a:p>
            <a:endParaRPr lang="es-ES" sz="1400" dirty="0" smtClean="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Aula de Educación Plástica y Visual del Instituto</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pPr algn="just"/>
            <a:r>
              <a:rPr lang="es-ES" sz="1200" dirty="0" smtClean="0">
                <a:solidFill>
                  <a:srgbClr val="A6A6A6"/>
                </a:solidFill>
                <a:latin typeface="Arial"/>
                <a:cs typeface="Arial"/>
              </a:rPr>
              <a:t> Los alumnos consultarán sus pruebas de color tomadas en la libreta y realizarán una pintura sobre un soporte de cartón, cartulina, tela o madera. Dicha pintura constará de dos bandas similares a las copiadas “in situ” pero estarán ejecutada con pintura acrílica o témperas. Se procurará usar tonos pastel que refuercen la naturaleza fantasmal del proyecto y que, por otro lado, emparentan con la pintura de Giorgio </a:t>
            </a:r>
            <a:r>
              <a:rPr lang="es-ES" sz="1200" dirty="0" err="1" smtClean="0">
                <a:solidFill>
                  <a:srgbClr val="A6A6A6"/>
                </a:solidFill>
                <a:latin typeface="Arial"/>
                <a:cs typeface="Arial"/>
              </a:rPr>
              <a:t>Morandi</a:t>
            </a:r>
            <a:r>
              <a:rPr lang="es-ES" sz="1200" dirty="0" smtClean="0">
                <a:solidFill>
                  <a:srgbClr val="A6A6A6"/>
                </a:solidFill>
                <a:latin typeface="Arial"/>
                <a:cs typeface="Arial"/>
              </a:rPr>
              <a:t>, fuente de inspiración para nuestro trabajo.</a:t>
            </a:r>
            <a:endParaRPr lang="es-ES" sz="1200" dirty="0">
              <a:solidFill>
                <a:srgbClr val="A6A6A6"/>
              </a:solidFill>
              <a:latin typeface="Arial"/>
              <a:cs typeface="Arial"/>
            </a:endParaRPr>
          </a:p>
          <a:p>
            <a:pPr algn="just"/>
            <a:r>
              <a:rPr lang="es-ES" sz="1200" dirty="0" smtClean="0">
                <a:solidFill>
                  <a:srgbClr val="A6A6A6"/>
                </a:solidFill>
                <a:latin typeface="Arial"/>
                <a:cs typeface="Arial"/>
              </a:rPr>
              <a:t> </a:t>
            </a:r>
            <a:endParaRPr lang="es-ES" sz="1200" dirty="0">
              <a:solidFill>
                <a:srgbClr val="A6A6A6"/>
              </a:solidFill>
              <a:latin typeface="Arial"/>
              <a:cs typeface="Arial"/>
            </a:endParaRPr>
          </a:p>
        </p:txBody>
      </p:sp>
    </p:spTree>
    <p:extLst>
      <p:ext uri="{BB962C8B-B14F-4D97-AF65-F5344CB8AC3E}">
        <p14:creationId xmlns:p14="http://schemas.microsoft.com/office/powerpoint/2010/main" xmlns="" val="134484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819400" y="2260600"/>
            <a:ext cx="3492500" cy="2336800"/>
          </a:xfrm>
          <a:prstGeom prst="rect">
            <a:avLst/>
          </a:prstGeom>
        </p:spPr>
      </p:pic>
      <p:sp>
        <p:nvSpPr>
          <p:cNvPr id="4" name="Rectángulo 3"/>
          <p:cNvSpPr/>
          <p:nvPr/>
        </p:nvSpPr>
        <p:spPr>
          <a:xfrm>
            <a:off x="980022" y="974315"/>
            <a:ext cx="7200195" cy="1200328"/>
          </a:xfrm>
          <a:prstGeom prst="rect">
            <a:avLst/>
          </a:prstGeom>
        </p:spPr>
        <p:txBody>
          <a:bodyPr wrap="square">
            <a:spAutoFit/>
          </a:bodyPr>
          <a:lstStyle/>
          <a:p>
            <a:pPr algn="ctr"/>
            <a:r>
              <a:rPr lang="es-ES" sz="2400" dirty="0" smtClean="0">
                <a:latin typeface="Arial"/>
                <a:cs typeface="Arial"/>
              </a:rPr>
              <a:t>Turno de pintar un fondo inspirado en </a:t>
            </a:r>
          </a:p>
          <a:p>
            <a:pPr algn="ctr"/>
            <a:r>
              <a:rPr lang="es-ES" sz="2400" dirty="0" smtClean="0">
                <a:latin typeface="Arial"/>
                <a:cs typeface="Arial"/>
              </a:rPr>
              <a:t>los colores de nuestra libreta </a:t>
            </a:r>
            <a:endParaRPr lang="es-ES" sz="2400" dirty="0">
              <a:latin typeface="Arial"/>
              <a:cs typeface="Arial"/>
            </a:endParaRPr>
          </a:p>
          <a:p>
            <a:endParaRPr lang="es-ES" sz="2400" dirty="0">
              <a:latin typeface="Arial"/>
              <a:cs typeface="Arial"/>
            </a:endParaRPr>
          </a:p>
        </p:txBody>
      </p:sp>
      <p:sp>
        <p:nvSpPr>
          <p:cNvPr id="5" name="Rectángulo 4"/>
          <p:cNvSpPr/>
          <p:nvPr/>
        </p:nvSpPr>
        <p:spPr>
          <a:xfrm>
            <a:off x="2286000" y="4725997"/>
            <a:ext cx="4572000" cy="215444"/>
          </a:xfrm>
          <a:prstGeom prst="rect">
            <a:avLst/>
          </a:prstGeom>
        </p:spPr>
        <p:txBody>
          <a:bodyPr>
            <a:spAutoFit/>
          </a:bodyPr>
          <a:lstStyle/>
          <a:p>
            <a:pPr algn="ctr"/>
            <a:r>
              <a:rPr lang="nl-NL" sz="800" dirty="0" err="1">
                <a:solidFill>
                  <a:schemeClr val="tx2">
                    <a:lumMod val="90000"/>
                  </a:schemeClr>
                </a:solidFill>
              </a:rPr>
              <a:t>https</a:t>
            </a:r>
            <a:r>
              <a:rPr lang="nl-NL" sz="800" dirty="0">
                <a:solidFill>
                  <a:schemeClr val="tx2">
                    <a:lumMod val="90000"/>
                  </a:schemeClr>
                </a:solidFill>
              </a:rPr>
              <a:t>://farm6.staticflickr.com/5014/5405202945_9ee0c97750_o.jpg</a:t>
            </a:r>
            <a:endParaRPr lang="es-ES" sz="800" dirty="0">
              <a:solidFill>
                <a:schemeClr val="tx2">
                  <a:lumMod val="90000"/>
                </a:schemeClr>
              </a:solidFill>
            </a:endParaRPr>
          </a:p>
        </p:txBody>
      </p:sp>
    </p:spTree>
    <p:extLst>
      <p:ext uri="{BB962C8B-B14F-4D97-AF65-F5344CB8AC3E}">
        <p14:creationId xmlns:p14="http://schemas.microsoft.com/office/powerpoint/2010/main" xmlns="" val="716900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0020" y="5197497"/>
            <a:ext cx="7200195" cy="830997"/>
          </a:xfrm>
          <a:prstGeom prst="rect">
            <a:avLst/>
          </a:prstGeom>
        </p:spPr>
        <p:txBody>
          <a:bodyPr wrap="square">
            <a:spAutoFit/>
          </a:bodyPr>
          <a:lstStyle/>
          <a:p>
            <a:pPr algn="ctr"/>
            <a:r>
              <a:rPr lang="es-ES" sz="2400" dirty="0" smtClean="0">
                <a:latin typeface="Arial"/>
                <a:cs typeface="Arial"/>
              </a:rPr>
              <a:t>¡TODO LISTO PARA LA FOTOGRAFÍA FINAL! </a:t>
            </a:r>
            <a:endParaRPr lang="es-ES" sz="2400" dirty="0">
              <a:latin typeface="Arial"/>
              <a:cs typeface="Arial"/>
            </a:endParaRPr>
          </a:p>
          <a:p>
            <a:endParaRPr lang="es-ES" sz="2400" dirty="0">
              <a:latin typeface="Arial"/>
              <a:cs typeface="Arial"/>
            </a:endParaRPr>
          </a:p>
        </p:txBody>
      </p:sp>
      <p:sp>
        <p:nvSpPr>
          <p:cNvPr id="3" name="Rectángulo 2"/>
          <p:cNvSpPr/>
          <p:nvPr/>
        </p:nvSpPr>
        <p:spPr>
          <a:xfrm>
            <a:off x="411451" y="515877"/>
            <a:ext cx="3715583" cy="276999"/>
          </a:xfrm>
          <a:prstGeom prst="rect">
            <a:avLst/>
          </a:prstGeom>
        </p:spPr>
        <p:txBody>
          <a:bodyPr wrap="square">
            <a:spAutoFit/>
          </a:bodyPr>
          <a:lstStyle/>
          <a:p>
            <a:r>
              <a:rPr lang="pl-PL" sz="1200" dirty="0" err="1" smtClean="0">
                <a:latin typeface="Arial"/>
                <a:cs typeface="Arial"/>
              </a:rPr>
              <a:t>Fotografías</a:t>
            </a:r>
            <a:r>
              <a:rPr lang="pl-PL" sz="1200" dirty="0" smtClean="0">
                <a:latin typeface="Arial"/>
                <a:cs typeface="Arial"/>
              </a:rPr>
              <a:t> y </a:t>
            </a:r>
            <a:r>
              <a:rPr lang="pl-PL" sz="1200" dirty="0" err="1" smtClean="0">
                <a:latin typeface="Arial"/>
                <a:cs typeface="Arial"/>
              </a:rPr>
              <a:t>dibujos</a:t>
            </a:r>
            <a:r>
              <a:rPr lang="pl-PL" sz="1200" dirty="0" smtClean="0">
                <a:latin typeface="Arial"/>
                <a:cs typeface="Arial"/>
              </a:rPr>
              <a:t> del autor</a:t>
            </a:r>
            <a:endParaRPr lang="es-ES" sz="1200" dirty="0">
              <a:latin typeface="Arial"/>
              <a:cs typeface="Arial"/>
            </a:endParaRPr>
          </a:p>
        </p:txBody>
      </p:sp>
      <p:grpSp>
        <p:nvGrpSpPr>
          <p:cNvPr id="7" name="Agrupar 6"/>
          <p:cNvGrpSpPr/>
          <p:nvPr/>
        </p:nvGrpSpPr>
        <p:grpSpPr>
          <a:xfrm>
            <a:off x="2146300" y="988977"/>
            <a:ext cx="5330144" cy="3757449"/>
            <a:chOff x="1663766" y="952901"/>
            <a:chExt cx="5330144" cy="3757449"/>
          </a:xfrm>
        </p:grpSpPr>
        <p:sp>
          <p:nvSpPr>
            <p:cNvPr id="5" name="Rectángulo redondeado 4"/>
            <p:cNvSpPr/>
            <p:nvPr/>
          </p:nvSpPr>
          <p:spPr>
            <a:xfrm>
              <a:off x="1663766" y="952901"/>
              <a:ext cx="5330144" cy="2184108"/>
            </a:xfrm>
            <a:prstGeom prst="roundRect">
              <a:avLst/>
            </a:prstGeom>
            <a:solidFill>
              <a:schemeClr val="accent1">
                <a:lumMod val="20000"/>
                <a:lumOff val="80000"/>
              </a:schemeClr>
            </a:solidFill>
            <a:ln>
              <a:noFill/>
            </a:ln>
            <a:effectLst>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redondeado 5"/>
            <p:cNvSpPr/>
            <p:nvPr/>
          </p:nvSpPr>
          <p:spPr>
            <a:xfrm>
              <a:off x="1663766" y="2466253"/>
              <a:ext cx="5330144" cy="2184108"/>
            </a:xfrm>
            <a:prstGeom prst="roundRect">
              <a:avLst/>
            </a:prstGeom>
            <a:solidFill>
              <a:schemeClr val="accent4">
                <a:lumMod val="60000"/>
                <a:lumOff val="40000"/>
                <a:alpha val="76000"/>
              </a:schemeClr>
            </a:solidFill>
            <a:ln>
              <a:noFill/>
            </a:ln>
            <a:effectLst>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descr="20150325163301_00001.jpg"/>
            <p:cNvPicPr>
              <a:picLocks noChangeAspect="1"/>
            </p:cNvPicPr>
            <p:nvPr/>
          </p:nvPicPr>
          <p:blipFill rotWithShape="1">
            <a:blip r:embed="rId2" cstate="print">
              <a:alphaModFix/>
              <a:extLst>
                <a:ext uri="{BEBA8EAE-BF5A-486C-A8C5-ECC9F3942E4B}">
                  <a14:imgProps xmlns:a14="http://schemas.microsoft.com/office/drawing/2010/main" xmlns="">
                    <a14:imgLayer r:embed="rId3">
                      <a14:imgEffect>
                        <a14:backgroundRemoval t="3894" b="35042" l="10000" r="90000"/>
                      </a14:imgEffect>
                      <a14:imgEffect>
                        <a14:colorTemperature colorTemp="5300"/>
                      </a14:imgEffect>
                      <a14:imgEffect>
                        <a14:saturation sat="400000"/>
                      </a14:imgEffect>
                    </a14:imgLayer>
                  </a14:imgProps>
                </a:ext>
                <a:ext uri="{28A0092B-C50C-407E-A947-70E740481C1C}">
                  <a14:useLocalDpi xmlns:a14="http://schemas.microsoft.com/office/drawing/2010/main" xmlns="" val="0"/>
                </a:ext>
              </a:extLst>
            </a:blip>
            <a:srcRect b="61065"/>
            <a:stretch/>
          </p:blipFill>
          <p:spPr>
            <a:xfrm>
              <a:off x="2146300" y="2040155"/>
              <a:ext cx="4847610" cy="2670195"/>
            </a:xfrm>
            <a:prstGeom prst="rect">
              <a:avLst/>
            </a:prstGeom>
          </p:spPr>
        </p:pic>
      </p:grpSp>
      <p:pic>
        <p:nvPicPr>
          <p:cNvPr id="8" name="Imagen 7"/>
          <p:cNvPicPr>
            <a:picLocks noChangeAspect="1"/>
          </p:cNvPicPr>
          <p:nvPr/>
        </p:nvPicPr>
        <p:blipFill>
          <a:blip r:embed="rId4" cstate="print">
            <a:lum bright="70000" contrast="-70000"/>
          </a:blip>
          <a:stretch>
            <a:fillRect/>
          </a:stretch>
        </p:blipFill>
        <p:spPr>
          <a:xfrm flipH="1">
            <a:off x="3087990" y="3939097"/>
            <a:ext cx="281217" cy="378107"/>
          </a:xfrm>
          <a:prstGeom prst="rect">
            <a:avLst/>
          </a:prstGeom>
        </p:spPr>
      </p:pic>
      <p:pic>
        <p:nvPicPr>
          <p:cNvPr id="9" name="Imagen 8"/>
          <p:cNvPicPr>
            <a:picLocks noChangeAspect="1"/>
          </p:cNvPicPr>
          <p:nvPr/>
        </p:nvPicPr>
        <p:blipFill>
          <a:blip r:embed="rId5" cstate="print">
            <a:lum bright="70000" contrast="-70000"/>
          </a:blip>
          <a:stretch>
            <a:fillRect/>
          </a:stretch>
        </p:blipFill>
        <p:spPr>
          <a:xfrm rot="511995">
            <a:off x="6296795" y="4046535"/>
            <a:ext cx="261134" cy="351104"/>
          </a:xfrm>
          <a:prstGeom prst="rect">
            <a:avLst/>
          </a:prstGeom>
        </p:spPr>
      </p:pic>
    </p:spTree>
    <p:extLst>
      <p:ext uri="{BB962C8B-B14F-4D97-AF65-F5344CB8AC3E}">
        <p14:creationId xmlns:p14="http://schemas.microsoft.com/office/powerpoint/2010/main" xmlns="" val="846868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55306" y="2921319"/>
            <a:ext cx="6578600" cy="369332"/>
          </a:xfrm>
          <a:prstGeom prst="rect">
            <a:avLst/>
          </a:prstGeom>
          <a:noFill/>
        </p:spPr>
        <p:txBody>
          <a:bodyPr wrap="square" rtlCol="0">
            <a:spAutoFit/>
          </a:bodyPr>
          <a:lstStyle/>
          <a:p>
            <a:pPr algn="ctr"/>
            <a:r>
              <a:rPr lang="es-ES" dirty="0" smtClean="0"/>
              <a:t>FIN</a:t>
            </a:r>
            <a:endParaRPr lang="es-ES" dirty="0"/>
          </a:p>
        </p:txBody>
      </p:sp>
    </p:spTree>
    <p:extLst>
      <p:ext uri="{BB962C8B-B14F-4D97-AF65-F5344CB8AC3E}">
        <p14:creationId xmlns:p14="http://schemas.microsoft.com/office/powerpoint/2010/main" xmlns="" val="2501883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4708981"/>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ACTIVIDAD PREVIA 1</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NOSTALGIA Y </a:t>
            </a:r>
          </a:p>
          <a:p>
            <a:pPr algn="r"/>
            <a:r>
              <a:rPr lang="es-ES" sz="3200" dirty="0" smtClean="0">
                <a:latin typeface="Arial"/>
                <a:cs typeface="Arial"/>
              </a:rPr>
              <a:t>RECONSTRUCCIÓN</a:t>
            </a: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Aula de Educación Plástica con proyector de vídeo</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Lección magistral con intervenciones y preguntas del alumnado.</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2199426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482429" y="1014748"/>
            <a:ext cx="4176818" cy="2160000"/>
          </a:xfrm>
          <a:prstGeom prst="rect">
            <a:avLst/>
          </a:prstGeom>
        </p:spPr>
      </p:pic>
      <p:sp>
        <p:nvSpPr>
          <p:cNvPr id="12" name="Rectángulo 11"/>
          <p:cNvSpPr/>
          <p:nvPr/>
        </p:nvSpPr>
        <p:spPr>
          <a:xfrm>
            <a:off x="2781810" y="3310024"/>
            <a:ext cx="1877437" cy="215444"/>
          </a:xfrm>
          <a:prstGeom prst="rect">
            <a:avLst/>
          </a:prstGeom>
        </p:spPr>
        <p:txBody>
          <a:bodyPr wrap="none">
            <a:spAutoFit/>
          </a:bodyPr>
          <a:lstStyle/>
          <a:p>
            <a:r>
              <a:rPr lang="pl-PL" sz="800" dirty="0"/>
              <a:t>http://</a:t>
            </a:r>
            <a:r>
              <a:rPr lang="pl-PL" sz="800" dirty="0" err="1"/>
              <a:t>de.wikipedia.org</a:t>
            </a:r>
            <a:r>
              <a:rPr lang="pl-PL" sz="800" dirty="0"/>
              <a:t>/</a:t>
            </a:r>
            <a:r>
              <a:rPr lang="pl-PL" sz="800" dirty="0" err="1"/>
              <a:t>wiki</a:t>
            </a:r>
            <a:r>
              <a:rPr lang="pl-PL" sz="800" dirty="0"/>
              <a:t>/</a:t>
            </a:r>
            <a:r>
              <a:rPr lang="pl-PL" sz="800" dirty="0" err="1"/>
              <a:t>Bologna</a:t>
            </a:r>
            <a:endParaRPr lang="es-ES" sz="800" dirty="0"/>
          </a:p>
        </p:txBody>
      </p:sp>
      <p:sp>
        <p:nvSpPr>
          <p:cNvPr id="13" name="Rectángulo 12"/>
          <p:cNvSpPr/>
          <p:nvPr/>
        </p:nvSpPr>
        <p:spPr>
          <a:xfrm>
            <a:off x="273080" y="4117275"/>
            <a:ext cx="8772333" cy="1600438"/>
          </a:xfrm>
          <a:prstGeom prst="rect">
            <a:avLst/>
          </a:prstGeom>
        </p:spPr>
        <p:txBody>
          <a:bodyPr wrap="square">
            <a:spAutoFit/>
          </a:bodyPr>
          <a:lstStyle/>
          <a:p>
            <a:r>
              <a:rPr lang="es-ES" sz="1400" dirty="0">
                <a:solidFill>
                  <a:schemeClr val="tx1">
                    <a:lumMod val="65000"/>
                  </a:schemeClr>
                </a:solidFill>
                <a:latin typeface="Arial"/>
                <a:cs typeface="Arial"/>
              </a:rPr>
              <a:t> </a:t>
            </a:r>
            <a:r>
              <a:rPr lang="es-ES" sz="1400" dirty="0" smtClean="0">
                <a:solidFill>
                  <a:schemeClr val="tx1">
                    <a:lumMod val="65000"/>
                  </a:schemeClr>
                </a:solidFill>
                <a:latin typeface="Arial"/>
                <a:cs typeface="Arial"/>
              </a:rPr>
              <a:t>La ciudad italiana de Bolonia poseía hasta principios del siglo XX centenares de espigadas torres-fortaleza que daban un perfil muy car</a:t>
            </a:r>
            <a:r>
              <a:rPr lang="es-ES" sz="1400" dirty="0">
                <a:solidFill>
                  <a:schemeClr val="tx1">
                    <a:lumMod val="65000"/>
                  </a:schemeClr>
                </a:solidFill>
                <a:latin typeface="Arial"/>
                <a:cs typeface="Arial"/>
              </a:rPr>
              <a:t>a</a:t>
            </a:r>
            <a:r>
              <a:rPr lang="es-ES" sz="1400" dirty="0" smtClean="0">
                <a:solidFill>
                  <a:schemeClr val="tx1">
                    <a:lumMod val="65000"/>
                  </a:schemeClr>
                </a:solidFill>
                <a:latin typeface="Arial"/>
                <a:cs typeface="Arial"/>
              </a:rPr>
              <a:t>cterístico al lugar. A mediados de siglo, tras las dos guerras mundiales y el proceso de industrialización apenas quedaban una veintena.</a:t>
            </a:r>
          </a:p>
          <a:p>
            <a:r>
              <a:rPr lang="es-ES" sz="1400" dirty="0">
                <a:solidFill>
                  <a:schemeClr val="tx1">
                    <a:lumMod val="65000"/>
                  </a:schemeClr>
                </a:solidFill>
                <a:latin typeface="Arial"/>
                <a:cs typeface="Arial"/>
              </a:rPr>
              <a:t> </a:t>
            </a:r>
            <a:r>
              <a:rPr lang="es-ES" sz="1400" dirty="0" smtClean="0">
                <a:solidFill>
                  <a:schemeClr val="tx1">
                    <a:lumMod val="65000"/>
                  </a:schemeClr>
                </a:solidFill>
                <a:latin typeface="Arial"/>
                <a:cs typeface="Arial"/>
              </a:rPr>
              <a:t>Un pintor boloñés, Giorgio </a:t>
            </a:r>
            <a:r>
              <a:rPr lang="es-ES" sz="1400" dirty="0" err="1" smtClean="0">
                <a:solidFill>
                  <a:schemeClr val="tx1">
                    <a:lumMod val="65000"/>
                  </a:schemeClr>
                </a:solidFill>
                <a:latin typeface="Arial"/>
                <a:cs typeface="Arial"/>
              </a:rPr>
              <a:t>Morandi</a:t>
            </a:r>
            <a:r>
              <a:rPr lang="es-ES" sz="1400" dirty="0" smtClean="0">
                <a:solidFill>
                  <a:schemeClr val="tx1">
                    <a:lumMod val="65000"/>
                  </a:schemeClr>
                </a:solidFill>
                <a:latin typeface="Arial"/>
                <a:cs typeface="Arial"/>
              </a:rPr>
              <a:t>, </a:t>
            </a:r>
            <a:r>
              <a:rPr lang="es-ES" sz="1400" dirty="0" err="1" smtClean="0">
                <a:solidFill>
                  <a:schemeClr val="tx1">
                    <a:lumMod val="65000"/>
                  </a:schemeClr>
                </a:solidFill>
                <a:latin typeface="Arial"/>
                <a:cs typeface="Arial"/>
              </a:rPr>
              <a:t>vió</a:t>
            </a:r>
            <a:r>
              <a:rPr lang="es-ES" sz="1400" dirty="0" smtClean="0">
                <a:solidFill>
                  <a:schemeClr val="tx1">
                    <a:lumMod val="65000"/>
                  </a:schemeClr>
                </a:solidFill>
                <a:latin typeface="Arial"/>
                <a:cs typeface="Arial"/>
              </a:rPr>
              <a:t> en su vida adulta desaparecer estas enigmáticas estructuras que tenía grabadas en sus recuerdos infantiles de la ciudad. Decidió recrear esa ciudad perdida con botellas, cajas y demás cacharros domésticos que pintaba con colores desvaídos como lo son esos que tiñen de nostalgia las imágenes.</a:t>
            </a:r>
            <a:endParaRPr lang="es-ES" sz="1400" dirty="0"/>
          </a:p>
        </p:txBody>
      </p:sp>
      <p:pic>
        <p:nvPicPr>
          <p:cNvPr id="2" name="Imagen 1"/>
          <p:cNvPicPr>
            <a:picLocks noChangeAspect="1"/>
          </p:cNvPicPr>
          <p:nvPr/>
        </p:nvPicPr>
        <p:blipFill>
          <a:blip r:embed="rId3" cstate="print"/>
          <a:stretch>
            <a:fillRect/>
          </a:stretch>
        </p:blipFill>
        <p:spPr>
          <a:xfrm>
            <a:off x="5733139" y="978748"/>
            <a:ext cx="1647000" cy="2196000"/>
          </a:xfrm>
          <a:prstGeom prst="rect">
            <a:avLst/>
          </a:prstGeom>
        </p:spPr>
      </p:pic>
      <p:sp>
        <p:nvSpPr>
          <p:cNvPr id="3" name="Rectángulo 2"/>
          <p:cNvSpPr/>
          <p:nvPr/>
        </p:nvSpPr>
        <p:spPr>
          <a:xfrm>
            <a:off x="5361638" y="3310024"/>
            <a:ext cx="2018501" cy="215444"/>
          </a:xfrm>
          <a:prstGeom prst="rect">
            <a:avLst/>
          </a:prstGeom>
        </p:spPr>
        <p:txBody>
          <a:bodyPr wrap="none">
            <a:spAutoFit/>
          </a:bodyPr>
          <a:lstStyle/>
          <a:p>
            <a:r>
              <a:rPr lang="pl-PL" sz="800" dirty="0"/>
              <a:t>http://</a:t>
            </a:r>
            <a:r>
              <a:rPr lang="pl-PL" sz="800" dirty="0" err="1"/>
              <a:t>www.deviantart.com</a:t>
            </a:r>
            <a:r>
              <a:rPr lang="pl-PL" sz="800" dirty="0"/>
              <a:t>/</a:t>
            </a:r>
            <a:r>
              <a:rPr lang="pl-PL" sz="800" dirty="0" err="1"/>
              <a:t>tag</a:t>
            </a:r>
            <a:r>
              <a:rPr lang="pl-PL" sz="800" dirty="0"/>
              <a:t>/</a:t>
            </a:r>
            <a:r>
              <a:rPr lang="pl-PL" sz="800" dirty="0" err="1"/>
              <a:t>morandi</a:t>
            </a:r>
            <a:endParaRPr lang="es-ES" sz="800" dirty="0"/>
          </a:p>
        </p:txBody>
      </p:sp>
    </p:spTree>
    <p:extLst>
      <p:ext uri="{BB962C8B-B14F-4D97-AF65-F5344CB8AC3E}">
        <p14:creationId xmlns:p14="http://schemas.microsoft.com/office/powerpoint/2010/main" xmlns="" val="2656409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73080" y="4117275"/>
            <a:ext cx="8772333" cy="1169551"/>
          </a:xfrm>
          <a:prstGeom prst="rect">
            <a:avLst/>
          </a:prstGeom>
        </p:spPr>
        <p:txBody>
          <a:bodyPr wrap="square">
            <a:spAutoFit/>
          </a:bodyPr>
          <a:lstStyle/>
          <a:p>
            <a:r>
              <a:rPr lang="es-ES" sz="1400" dirty="0">
                <a:solidFill>
                  <a:schemeClr val="tx1">
                    <a:lumMod val="65000"/>
                  </a:schemeClr>
                </a:solidFill>
                <a:latin typeface="Arial"/>
                <a:cs typeface="Arial"/>
              </a:rPr>
              <a:t> </a:t>
            </a:r>
            <a:r>
              <a:rPr lang="es-ES" sz="1400" dirty="0" smtClean="0">
                <a:solidFill>
                  <a:schemeClr val="tx1">
                    <a:lumMod val="65000"/>
                  </a:schemeClr>
                </a:solidFill>
                <a:latin typeface="Arial"/>
                <a:cs typeface="Arial"/>
              </a:rPr>
              <a:t>La ciudad de París </a:t>
            </a:r>
            <a:r>
              <a:rPr lang="es-ES" sz="1400" dirty="0" err="1" smtClean="0">
                <a:solidFill>
                  <a:schemeClr val="tx1">
                    <a:lumMod val="65000"/>
                  </a:schemeClr>
                </a:solidFill>
                <a:latin typeface="Arial"/>
                <a:cs typeface="Arial"/>
              </a:rPr>
              <a:t>vió</a:t>
            </a:r>
            <a:r>
              <a:rPr lang="es-ES" sz="1400" dirty="0" smtClean="0">
                <a:solidFill>
                  <a:schemeClr val="tx1">
                    <a:lumMod val="65000"/>
                  </a:schemeClr>
                </a:solidFill>
                <a:latin typeface="Arial"/>
                <a:cs typeface="Arial"/>
              </a:rPr>
              <a:t> proliferar durante el siglo XIX centenares de pasajes comerciales cubiertos que dieron identidad al lugar. A principios del siglo XX casi todos habían desaparecido, salvo unos cuantos en el barrio de la Ópera, que aún hoy siguen en pié. Hacia 1930, un pensador alemán, Walter </a:t>
            </a:r>
            <a:r>
              <a:rPr lang="es-ES" sz="1400" dirty="0" err="1" smtClean="0">
                <a:solidFill>
                  <a:schemeClr val="tx1">
                    <a:lumMod val="65000"/>
                  </a:schemeClr>
                </a:solidFill>
                <a:latin typeface="Arial"/>
                <a:cs typeface="Arial"/>
              </a:rPr>
              <a:t>Benjamin</a:t>
            </a:r>
            <a:r>
              <a:rPr lang="es-ES" sz="1400" dirty="0" smtClean="0">
                <a:solidFill>
                  <a:schemeClr val="tx1">
                    <a:lumMod val="65000"/>
                  </a:schemeClr>
                </a:solidFill>
                <a:latin typeface="Arial"/>
                <a:cs typeface="Arial"/>
              </a:rPr>
              <a:t>, se propuso restaurar aquel mundo perdido en un libro mediante citas, comentarios, fotografías, etc. “El libro de los pasajes” es uno de los estudios de Historia más importantes del siglo XX:</a:t>
            </a:r>
            <a:endParaRPr lang="es-ES" sz="1400" dirty="0"/>
          </a:p>
        </p:txBody>
      </p:sp>
      <p:sp>
        <p:nvSpPr>
          <p:cNvPr id="2" name="Rectángulo 1"/>
          <p:cNvSpPr/>
          <p:nvPr/>
        </p:nvSpPr>
        <p:spPr>
          <a:xfrm>
            <a:off x="1419066" y="3395281"/>
            <a:ext cx="4572000" cy="215444"/>
          </a:xfrm>
          <a:prstGeom prst="rect">
            <a:avLst/>
          </a:prstGeom>
        </p:spPr>
        <p:txBody>
          <a:bodyPr>
            <a:spAutoFit/>
          </a:bodyPr>
          <a:lstStyle/>
          <a:p>
            <a:r>
              <a:rPr lang="pl-PL" sz="800" dirty="0"/>
              <a:t>http://</a:t>
            </a:r>
            <a:r>
              <a:rPr lang="pl-PL" sz="800" dirty="0" err="1"/>
              <a:t>en.wikipedia.org</a:t>
            </a:r>
            <a:r>
              <a:rPr lang="pl-PL" sz="800" dirty="0"/>
              <a:t>/</a:t>
            </a:r>
            <a:r>
              <a:rPr lang="pl-PL" sz="800" dirty="0" err="1"/>
              <a:t>wiki</a:t>
            </a:r>
            <a:r>
              <a:rPr lang="pl-PL" sz="800" dirty="0"/>
              <a:t>/</a:t>
            </a:r>
            <a:r>
              <a:rPr lang="pl-PL" sz="800" dirty="0" err="1"/>
              <a:t>Paris_under_Napoleon</a:t>
            </a:r>
            <a:endParaRPr lang="es-ES" sz="800" dirty="0"/>
          </a:p>
        </p:txBody>
      </p:sp>
      <p:pic>
        <p:nvPicPr>
          <p:cNvPr id="3" name="Imagen 2"/>
          <p:cNvPicPr>
            <a:picLocks noChangeAspect="1"/>
          </p:cNvPicPr>
          <p:nvPr/>
        </p:nvPicPr>
        <p:blipFill>
          <a:blip r:embed="rId2"/>
          <a:stretch>
            <a:fillRect/>
          </a:stretch>
        </p:blipFill>
        <p:spPr>
          <a:xfrm>
            <a:off x="1419066" y="708812"/>
            <a:ext cx="3162300" cy="2565400"/>
          </a:xfrm>
          <a:prstGeom prst="rect">
            <a:avLst/>
          </a:prstGeom>
        </p:spPr>
      </p:pic>
      <p:pic>
        <p:nvPicPr>
          <p:cNvPr id="4" name="Imagen 3"/>
          <p:cNvPicPr>
            <a:picLocks noChangeAspect="1"/>
          </p:cNvPicPr>
          <p:nvPr/>
        </p:nvPicPr>
        <p:blipFill>
          <a:blip r:embed="rId3" cstate="print"/>
          <a:stretch>
            <a:fillRect/>
          </a:stretch>
        </p:blipFill>
        <p:spPr>
          <a:xfrm>
            <a:off x="5263030" y="708812"/>
            <a:ext cx="2083792" cy="2520000"/>
          </a:xfrm>
          <a:prstGeom prst="rect">
            <a:avLst/>
          </a:prstGeom>
        </p:spPr>
      </p:pic>
      <p:sp>
        <p:nvSpPr>
          <p:cNvPr id="7" name="Rectángulo 6"/>
          <p:cNvSpPr/>
          <p:nvPr/>
        </p:nvSpPr>
        <p:spPr>
          <a:xfrm>
            <a:off x="5263030" y="3440275"/>
            <a:ext cx="4572000" cy="215444"/>
          </a:xfrm>
          <a:prstGeom prst="rect">
            <a:avLst/>
          </a:prstGeom>
        </p:spPr>
        <p:txBody>
          <a:bodyPr>
            <a:spAutoFit/>
          </a:bodyPr>
          <a:lstStyle/>
          <a:p>
            <a:r>
              <a:rPr lang="hr-HR" sz="800" dirty="0"/>
              <a:t>http://de.wikipedia.org/wiki/Walter_Benjamin</a:t>
            </a:r>
            <a:endParaRPr lang="es-ES" sz="800" dirty="0"/>
          </a:p>
        </p:txBody>
      </p:sp>
    </p:spTree>
    <p:extLst>
      <p:ext uri="{BB962C8B-B14F-4D97-AF65-F5344CB8AC3E}">
        <p14:creationId xmlns:p14="http://schemas.microsoft.com/office/powerpoint/2010/main" xmlns="" val="3519226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3080" y="4117275"/>
            <a:ext cx="8772333" cy="1169551"/>
          </a:xfrm>
          <a:prstGeom prst="rect">
            <a:avLst/>
          </a:prstGeom>
        </p:spPr>
        <p:txBody>
          <a:bodyPr wrap="square">
            <a:spAutoFit/>
          </a:bodyPr>
          <a:lstStyle/>
          <a:p>
            <a:r>
              <a:rPr lang="es-ES" sz="1400" dirty="0">
                <a:solidFill>
                  <a:schemeClr val="tx1">
                    <a:lumMod val="65000"/>
                  </a:schemeClr>
                </a:solidFill>
                <a:latin typeface="Arial"/>
                <a:cs typeface="Arial"/>
              </a:rPr>
              <a:t> </a:t>
            </a:r>
            <a:r>
              <a:rPr lang="es-ES" sz="1400" dirty="0" smtClean="0">
                <a:solidFill>
                  <a:schemeClr val="tx1">
                    <a:lumMod val="65000"/>
                  </a:schemeClr>
                </a:solidFill>
                <a:latin typeface="Arial"/>
                <a:cs typeface="Arial"/>
              </a:rPr>
              <a:t>En España en general, y en nuestra comunidad autónoma en especial no tenemos un temperamento tan nostálgico, quizás no somos conscientes de los destrozos que genera la expansión humana, o su locura. Con frecuencia maltratamos nuestro patrimonio y no lo valoramos en exceso. Nosotros, en Tierra de Campos también tenemos torres boloñesas o pasajes parisinos: son los palomares; antaño sustento económico de muchas gentes y hoy en desuso y ruina.</a:t>
            </a:r>
            <a:endParaRPr lang="es-ES" sz="1400" dirty="0"/>
          </a:p>
        </p:txBody>
      </p:sp>
      <p:pic>
        <p:nvPicPr>
          <p:cNvPr id="2" name="Imagen 1"/>
          <p:cNvPicPr>
            <a:picLocks noChangeAspect="1"/>
          </p:cNvPicPr>
          <p:nvPr/>
        </p:nvPicPr>
        <p:blipFill>
          <a:blip r:embed="rId2" cstate="print"/>
          <a:stretch>
            <a:fillRect/>
          </a:stretch>
        </p:blipFill>
        <p:spPr>
          <a:xfrm>
            <a:off x="1014086" y="1056442"/>
            <a:ext cx="3928867" cy="2520000"/>
          </a:xfrm>
          <a:prstGeom prst="rect">
            <a:avLst/>
          </a:prstGeom>
        </p:spPr>
      </p:pic>
      <p:sp>
        <p:nvSpPr>
          <p:cNvPr id="3" name="Rectángulo 2"/>
          <p:cNvSpPr/>
          <p:nvPr/>
        </p:nvSpPr>
        <p:spPr>
          <a:xfrm>
            <a:off x="1014086" y="3696512"/>
            <a:ext cx="4572000" cy="215444"/>
          </a:xfrm>
          <a:prstGeom prst="rect">
            <a:avLst/>
          </a:prstGeom>
        </p:spPr>
        <p:txBody>
          <a:bodyPr>
            <a:spAutoFit/>
          </a:bodyPr>
          <a:lstStyle/>
          <a:p>
            <a:r>
              <a:rPr lang="en-US" sz="800" dirty="0"/>
              <a:t>http://</a:t>
            </a:r>
            <a:r>
              <a:rPr lang="en-US" sz="800" dirty="0" err="1"/>
              <a:t>commons.wikimedia.org</a:t>
            </a:r>
            <a:r>
              <a:rPr lang="en-US" sz="800" dirty="0"/>
              <a:t>/wiki/File:Palomares_2.jpg</a:t>
            </a:r>
            <a:endParaRPr lang="es-ES" sz="800" dirty="0"/>
          </a:p>
        </p:txBody>
      </p:sp>
      <p:sp>
        <p:nvSpPr>
          <p:cNvPr id="5" name="Flecha derecha 4"/>
          <p:cNvSpPr/>
          <p:nvPr/>
        </p:nvSpPr>
        <p:spPr>
          <a:xfrm>
            <a:off x="5218110" y="1919698"/>
            <a:ext cx="1102695" cy="826948"/>
          </a:xfrm>
          <a:prstGeom prst="rightArrow">
            <a:avLst>
              <a:gd name="adj1" fmla="val 50000"/>
              <a:gd name="adj2" fmla="val 133345"/>
            </a:avLst>
          </a:prstGeom>
          <a:solidFill>
            <a:schemeClr val="tx2"/>
          </a:solidFill>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6" name="CuadroTexto 5"/>
          <p:cNvSpPr txBox="1"/>
          <p:nvPr/>
        </p:nvSpPr>
        <p:spPr>
          <a:xfrm>
            <a:off x="6498024" y="1919698"/>
            <a:ext cx="1033684" cy="707886"/>
          </a:xfrm>
          <a:prstGeom prst="rect">
            <a:avLst/>
          </a:prstGeom>
          <a:noFill/>
        </p:spPr>
        <p:txBody>
          <a:bodyPr wrap="square" rtlCol="0">
            <a:spAutoFit/>
          </a:bodyPr>
          <a:lstStyle/>
          <a:p>
            <a:r>
              <a:rPr lang="es-ES" sz="4000" dirty="0" smtClean="0">
                <a:latin typeface="Arial"/>
                <a:cs typeface="Arial"/>
              </a:rPr>
              <a:t>?</a:t>
            </a:r>
            <a:endParaRPr lang="es-ES" sz="4000" dirty="0">
              <a:latin typeface="Arial"/>
              <a:cs typeface="Arial"/>
            </a:endParaRPr>
          </a:p>
        </p:txBody>
      </p:sp>
    </p:spTree>
    <p:extLst>
      <p:ext uri="{BB962C8B-B14F-4D97-AF65-F5344CB8AC3E}">
        <p14:creationId xmlns:p14="http://schemas.microsoft.com/office/powerpoint/2010/main" xmlns="" val="2459784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3080" y="4097691"/>
            <a:ext cx="8772333" cy="954107"/>
          </a:xfrm>
          <a:prstGeom prst="rect">
            <a:avLst/>
          </a:prstGeom>
        </p:spPr>
        <p:txBody>
          <a:bodyPr wrap="square">
            <a:spAutoFit/>
          </a:bodyPr>
          <a:lstStyle/>
          <a:p>
            <a:pPr algn="just"/>
            <a:r>
              <a:rPr lang="es-ES" sz="1400" dirty="0">
                <a:solidFill>
                  <a:schemeClr val="tx1">
                    <a:lumMod val="65000"/>
                  </a:schemeClr>
                </a:solidFill>
                <a:latin typeface="Arial"/>
                <a:cs typeface="Arial"/>
              </a:rPr>
              <a:t> </a:t>
            </a:r>
            <a:r>
              <a:rPr lang="es-ES" sz="1400" dirty="0" smtClean="0">
                <a:solidFill>
                  <a:schemeClr val="tx1">
                    <a:lumMod val="65000"/>
                  </a:schemeClr>
                </a:solidFill>
                <a:latin typeface="Arial"/>
                <a:cs typeface="Arial"/>
              </a:rPr>
              <a:t>Nuestro trabajo busca rellenar modestamente esta ausencia, haciéndonos conscientes de esa necesidad</a:t>
            </a:r>
          </a:p>
          <a:p>
            <a:pPr algn="just"/>
            <a:r>
              <a:rPr lang="es-ES" sz="1400" dirty="0">
                <a:solidFill>
                  <a:schemeClr val="tx1">
                    <a:lumMod val="65000"/>
                  </a:schemeClr>
                </a:solidFill>
                <a:latin typeface="Arial"/>
                <a:cs typeface="Arial"/>
              </a:rPr>
              <a:t>d</a:t>
            </a:r>
            <a:r>
              <a:rPr lang="es-ES" sz="1400" dirty="0" smtClean="0">
                <a:solidFill>
                  <a:schemeClr val="tx1">
                    <a:lumMod val="65000"/>
                  </a:schemeClr>
                </a:solidFill>
                <a:latin typeface="Arial"/>
                <a:cs typeface="Arial"/>
              </a:rPr>
              <a:t>e reparación ante la pérdida que desencadena la tarea artística y poética. Al fin y al cabo, es la ninfa </a:t>
            </a:r>
            <a:r>
              <a:rPr lang="es-ES" sz="1400" dirty="0" err="1" smtClean="0">
                <a:solidFill>
                  <a:schemeClr val="tx1">
                    <a:lumMod val="65000"/>
                  </a:schemeClr>
                </a:solidFill>
                <a:latin typeface="Arial"/>
                <a:cs typeface="Arial"/>
              </a:rPr>
              <a:t>Mnemosyne</a:t>
            </a:r>
            <a:r>
              <a:rPr lang="es-ES" sz="1400" dirty="0" smtClean="0">
                <a:solidFill>
                  <a:schemeClr val="tx1">
                    <a:lumMod val="65000"/>
                  </a:schemeClr>
                </a:solidFill>
                <a:latin typeface="Arial"/>
                <a:cs typeface="Arial"/>
              </a:rPr>
              <a:t> la musa de las Artes. Hagamos entonces como </a:t>
            </a:r>
            <a:r>
              <a:rPr lang="es-ES" sz="1400" dirty="0" err="1" smtClean="0">
                <a:solidFill>
                  <a:schemeClr val="tx1">
                    <a:lumMod val="65000"/>
                  </a:schemeClr>
                </a:solidFill>
                <a:latin typeface="Arial"/>
                <a:cs typeface="Arial"/>
              </a:rPr>
              <a:t>Morandi</a:t>
            </a:r>
            <a:r>
              <a:rPr lang="es-ES" sz="1400" dirty="0" smtClean="0">
                <a:solidFill>
                  <a:schemeClr val="tx1">
                    <a:lumMod val="65000"/>
                  </a:schemeClr>
                </a:solidFill>
                <a:latin typeface="Arial"/>
                <a:cs typeface="Arial"/>
              </a:rPr>
              <a:t>. Busquemos los objetos más cotidianos y frágiles, los más anodinos, para recrear el mundo que se ha ido.</a:t>
            </a:r>
            <a:endParaRPr lang="es-ES" sz="1400" dirty="0"/>
          </a:p>
        </p:txBody>
      </p:sp>
      <p:pic>
        <p:nvPicPr>
          <p:cNvPr id="3" name="Imagen 2"/>
          <p:cNvPicPr>
            <a:picLocks noChangeAspect="1"/>
          </p:cNvPicPr>
          <p:nvPr/>
        </p:nvPicPr>
        <p:blipFill>
          <a:blip r:embed="rId2" cstate="print"/>
          <a:stretch>
            <a:fillRect/>
          </a:stretch>
        </p:blipFill>
        <p:spPr>
          <a:xfrm>
            <a:off x="3410429" y="443014"/>
            <a:ext cx="1567345" cy="3240000"/>
          </a:xfrm>
          <a:prstGeom prst="rect">
            <a:avLst/>
          </a:prstGeom>
        </p:spPr>
      </p:pic>
      <p:sp>
        <p:nvSpPr>
          <p:cNvPr id="5" name="Rectángulo 4"/>
          <p:cNvSpPr/>
          <p:nvPr/>
        </p:nvSpPr>
        <p:spPr>
          <a:xfrm rot="16200000">
            <a:off x="4043420" y="2614254"/>
            <a:ext cx="2069797" cy="215444"/>
          </a:xfrm>
          <a:prstGeom prst="rect">
            <a:avLst/>
          </a:prstGeom>
        </p:spPr>
        <p:txBody>
          <a:bodyPr wrap="none">
            <a:spAutoFit/>
          </a:bodyPr>
          <a:lstStyle/>
          <a:p>
            <a:r>
              <a:rPr lang="pl-PL" sz="800" dirty="0"/>
              <a:t>http://</a:t>
            </a:r>
            <a:r>
              <a:rPr lang="pl-PL" sz="800" dirty="0" err="1"/>
              <a:t>en.wikipedia.org</a:t>
            </a:r>
            <a:r>
              <a:rPr lang="pl-PL" sz="800" dirty="0"/>
              <a:t>/</a:t>
            </a:r>
            <a:r>
              <a:rPr lang="pl-PL" sz="800" dirty="0" err="1"/>
              <a:t>wiki</a:t>
            </a:r>
            <a:r>
              <a:rPr lang="pl-PL" sz="800" dirty="0"/>
              <a:t>/Mnemosyne</a:t>
            </a:r>
            <a:endParaRPr lang="es-ES" sz="800" dirty="0"/>
          </a:p>
        </p:txBody>
      </p:sp>
    </p:spTree>
    <p:extLst>
      <p:ext uri="{BB962C8B-B14F-4D97-AF65-F5344CB8AC3E}">
        <p14:creationId xmlns:p14="http://schemas.microsoft.com/office/powerpoint/2010/main" xmlns="" val="3381851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5940" y="631789"/>
            <a:ext cx="7507802" cy="4708981"/>
          </a:xfrm>
          <a:prstGeom prst="rect">
            <a:avLst/>
          </a:prstGeom>
        </p:spPr>
        <p:txBody>
          <a:bodyPr wrap="square">
            <a:spAutoFit/>
          </a:bodyPr>
          <a:lstStyle/>
          <a:p>
            <a:pPr algn="r"/>
            <a:r>
              <a:rPr lang="es-ES" sz="2000" dirty="0" smtClean="0">
                <a:solidFill>
                  <a:schemeClr val="bg1">
                    <a:lumMod val="50000"/>
                    <a:lumOff val="50000"/>
                  </a:schemeClr>
                </a:solidFill>
                <a:latin typeface="Arial"/>
                <a:cs typeface="Arial"/>
              </a:rPr>
              <a:t>CASO PARTICULAR DE ESTUDIO</a:t>
            </a:r>
            <a:endParaRPr lang="es-ES" sz="2000" dirty="0">
              <a:solidFill>
                <a:schemeClr val="bg1">
                  <a:lumMod val="50000"/>
                  <a:lumOff val="50000"/>
                </a:schemeClr>
              </a:solidFill>
              <a:latin typeface="Arial"/>
              <a:cs typeface="Arial"/>
            </a:endParaRPr>
          </a:p>
          <a:p>
            <a:pPr algn="r"/>
            <a:r>
              <a:rPr lang="es-ES" sz="3200" dirty="0" smtClean="0">
                <a:latin typeface="Arial"/>
                <a:cs typeface="Arial"/>
              </a:rPr>
              <a:t>PALOMARES EN SANTOYO </a:t>
            </a:r>
          </a:p>
          <a:p>
            <a:pPr algn="r"/>
            <a:endParaRPr lang="es-ES" sz="3200" dirty="0" smtClean="0">
              <a:latin typeface="Arial"/>
              <a:cs typeface="Arial"/>
            </a:endParaRPr>
          </a:p>
          <a:p>
            <a:pPr algn="r"/>
            <a:endParaRPr lang="es-ES" sz="3200" dirty="0" smtClean="0">
              <a:latin typeface="Arial"/>
              <a:cs typeface="Arial"/>
            </a:endParaRPr>
          </a:p>
          <a:p>
            <a:pPr algn="r"/>
            <a:endParaRPr lang="es-ES" sz="3200" dirty="0">
              <a:latin typeface="Arial"/>
              <a:cs typeface="Arial"/>
            </a:endParaRPr>
          </a:p>
          <a:p>
            <a:pPr algn="r"/>
            <a:endParaRPr lang="es-ES" sz="3200" dirty="0">
              <a:latin typeface="Arial"/>
              <a:cs typeface="Arial"/>
            </a:endParaRPr>
          </a:p>
          <a:p>
            <a:r>
              <a:rPr lang="es-ES" sz="1400" dirty="0" smtClean="0">
                <a:latin typeface="Arial"/>
                <a:cs typeface="Arial"/>
              </a:rPr>
              <a:t>LUGAR DE DESARROLLO: </a:t>
            </a:r>
          </a:p>
          <a:p>
            <a:endParaRPr lang="es-ES" sz="1200" dirty="0" smtClean="0">
              <a:latin typeface="Arial"/>
              <a:cs typeface="Arial"/>
            </a:endParaRPr>
          </a:p>
          <a:p>
            <a:r>
              <a:rPr lang="es-ES" sz="1200" dirty="0" smtClean="0">
                <a:solidFill>
                  <a:srgbClr val="A6A6A6"/>
                </a:solidFill>
                <a:latin typeface="Arial"/>
                <a:cs typeface="Arial"/>
              </a:rPr>
              <a:t>Visita previa del profesor a la localidad para diseñar las actividades del trabajo</a:t>
            </a:r>
          </a:p>
          <a:p>
            <a:endParaRPr lang="es-ES" sz="1200" dirty="0">
              <a:solidFill>
                <a:srgbClr val="A6A6A6"/>
              </a:solidFill>
              <a:latin typeface="Arial"/>
              <a:cs typeface="Arial"/>
            </a:endParaRPr>
          </a:p>
          <a:p>
            <a:r>
              <a:rPr lang="es-ES" sz="1400" dirty="0" smtClean="0">
                <a:latin typeface="Arial"/>
                <a:cs typeface="Arial"/>
              </a:rPr>
              <a:t>FORMATO</a:t>
            </a:r>
            <a:r>
              <a:rPr lang="es-ES" sz="1400" dirty="0">
                <a:latin typeface="Arial"/>
                <a:cs typeface="Arial"/>
              </a:rPr>
              <a:t>: </a:t>
            </a:r>
          </a:p>
          <a:p>
            <a:endParaRPr lang="es-ES" sz="1200" dirty="0">
              <a:latin typeface="Arial"/>
              <a:cs typeface="Arial"/>
            </a:endParaRPr>
          </a:p>
          <a:p>
            <a:r>
              <a:rPr lang="es-ES" sz="1200" dirty="0" smtClean="0">
                <a:solidFill>
                  <a:srgbClr val="A6A6A6"/>
                </a:solidFill>
                <a:latin typeface="Arial"/>
                <a:cs typeface="Arial"/>
              </a:rPr>
              <a:t>Recorrido a pié. Toma de fotografías. Lectura de paneles, etc.</a:t>
            </a:r>
            <a:endParaRPr lang="es-ES" sz="1200" dirty="0">
              <a:solidFill>
                <a:srgbClr val="A6A6A6"/>
              </a:solidFill>
              <a:latin typeface="Arial"/>
              <a:cs typeface="Arial"/>
            </a:endParaRPr>
          </a:p>
          <a:p>
            <a:pPr algn="r"/>
            <a:endParaRPr lang="es-ES" sz="3200" dirty="0">
              <a:solidFill>
                <a:srgbClr val="A6A6A6"/>
              </a:solidFill>
              <a:latin typeface="Arial"/>
              <a:cs typeface="Arial"/>
            </a:endParaRPr>
          </a:p>
        </p:txBody>
      </p:sp>
    </p:spTree>
    <p:extLst>
      <p:ext uri="{BB962C8B-B14F-4D97-AF65-F5344CB8AC3E}">
        <p14:creationId xmlns:p14="http://schemas.microsoft.com/office/powerpoint/2010/main" xmlns="" val="35313897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rtículo">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majorFont>
      <a:minorFont>
        <a:latin typeface="Calisto MT"/>
        <a:ea typeface=""/>
        <a:cs typeface=""/>
        <a:font script="Jpan" typeface="ＭＳ Ｐ明朝"/>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Artículo.thmx</Template>
  <TotalTime>465</TotalTime>
  <Words>1728</Words>
  <Application>Microsoft Macintosh PowerPoint</Application>
  <PresentationFormat>Presentación en pantalla (4:3)</PresentationFormat>
  <Paragraphs>325</Paragraphs>
  <Slides>35</Slides>
  <Notes>0</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Artículo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CEMENTERIOS URBANOS  (PAN BENDITO-MADRID)</dc:title>
  <dc:creator>JOSE LUIS</dc:creator>
  <cp:lastModifiedBy>WinuE</cp:lastModifiedBy>
  <cp:revision>54</cp:revision>
  <dcterms:created xsi:type="dcterms:W3CDTF">2013-09-28T15:15:00Z</dcterms:created>
  <dcterms:modified xsi:type="dcterms:W3CDTF">2015-04-25T11:03:55Z</dcterms:modified>
</cp:coreProperties>
</file>